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38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82363-ACF3-4546-8C5A-58C3229565A7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E28DE-B7EE-4D1C-AD21-19F30DD7A5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31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Wie beschreiben und messen Sie den Fortschritt auf dem Weg zum datengetriebenen Marketing</a:t>
            </a:r>
          </a:p>
          <a:p>
            <a:r>
              <a:rPr lang="de-DE" dirty="0"/>
              <a:t>Wenn wir davon überzeugt sind, dass sich datenbetriebene Ansätze vorteilhaft auf die Unternehmensergebnisse auswirken, wird dies durch Fortschritte bei den beschriebenen KPIs positiv beeinflusst</a:t>
            </a:r>
          </a:p>
          <a:p>
            <a:r>
              <a:rPr lang="de-DE" dirty="0"/>
              <a:t>Beantwortet die Frage: Wie datengetrieben sind wir?</a:t>
            </a:r>
          </a:p>
          <a:p>
            <a:r>
              <a:rPr lang="de-DE" dirty="0"/>
              <a:t>Hier sehen Sie einen Vorschlag, der unternehmensspezifisch diskutiert und festgelegt werden kann, z.B. der Prozentsatz der Umsätze über neue Geschäftsmodelle könnte für einen Geschäftsbereich oder eine Produktgruppe definiert werden. </a:t>
            </a:r>
          </a:p>
          <a:p>
            <a:endParaRPr lang="de-DE" dirty="0"/>
          </a:p>
          <a:p>
            <a:r>
              <a:rPr lang="de-DE" dirty="0"/>
              <a:t>Später: Geschäftsergebnisse einfügen, z.B. Produktivitätsgewinn bei „Agilität steigern“ oder Reduzierung der Vertriebskosten bei „Unternehmerisch handeln“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2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FC103E-46C0-4C0C-93CF-C481E91C9574}" type="slidenum">
              <a:rPr kumimoji="0" lang="de-DE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62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93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4"/>
          <p:cNvSpPr>
            <a:spLocks/>
          </p:cNvSpPr>
          <p:nvPr userDrawn="1"/>
        </p:nvSpPr>
        <p:spPr bwMode="auto">
          <a:xfrm>
            <a:off x="1" y="2"/>
            <a:ext cx="12187767" cy="6861031"/>
          </a:xfrm>
          <a:custGeom>
            <a:avLst/>
            <a:gdLst>
              <a:gd name="T0" fmla="*/ 0 w 2880"/>
              <a:gd name="T1" fmla="*/ 1797 h 2171"/>
              <a:gd name="T2" fmla="*/ 2880 w 2880"/>
              <a:gd name="T3" fmla="*/ 953 h 2171"/>
              <a:gd name="T4" fmla="*/ 2880 w 2880"/>
              <a:gd name="T5" fmla="*/ 0 h 2171"/>
              <a:gd name="T6" fmla="*/ 0 w 2880"/>
              <a:gd name="T7" fmla="*/ 0 h 2171"/>
              <a:gd name="T8" fmla="*/ 0 w 2880"/>
              <a:gd name="T9" fmla="*/ 1797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0" h="2171">
                <a:moveTo>
                  <a:pt x="0" y="1797"/>
                </a:moveTo>
                <a:cubicBezTo>
                  <a:pt x="0" y="1797"/>
                  <a:pt x="1816" y="2171"/>
                  <a:pt x="2880" y="953"/>
                </a:cubicBezTo>
                <a:cubicBezTo>
                  <a:pt x="2880" y="0"/>
                  <a:pt x="2880" y="0"/>
                  <a:pt x="2880" y="0"/>
                </a:cubicBezTo>
                <a:cubicBezTo>
                  <a:pt x="0" y="0"/>
                  <a:pt x="0" y="0"/>
                  <a:pt x="0" y="0"/>
                </a:cubicBezTo>
                <a:lnTo>
                  <a:pt x="0" y="1797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2" y="2"/>
            <a:ext cx="12189884" cy="6892925"/>
          </a:xfrm>
          <a:custGeom>
            <a:avLst/>
            <a:gdLst>
              <a:gd name="T0" fmla="*/ 0 w 2880"/>
              <a:gd name="T1" fmla="*/ 1797 h 2171"/>
              <a:gd name="T2" fmla="*/ 2880 w 2880"/>
              <a:gd name="T3" fmla="*/ 953 h 2171"/>
              <a:gd name="T4" fmla="*/ 2880 w 2880"/>
              <a:gd name="T5" fmla="*/ 0 h 2171"/>
              <a:gd name="T6" fmla="*/ 0 w 2880"/>
              <a:gd name="T7" fmla="*/ 0 h 2171"/>
              <a:gd name="T8" fmla="*/ 0 w 2880"/>
              <a:gd name="T9" fmla="*/ 1797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0" h="2171">
                <a:moveTo>
                  <a:pt x="0" y="1797"/>
                </a:moveTo>
                <a:cubicBezTo>
                  <a:pt x="0" y="1797"/>
                  <a:pt x="1816" y="2171"/>
                  <a:pt x="2880" y="953"/>
                </a:cubicBezTo>
                <a:cubicBezTo>
                  <a:pt x="2880" y="0"/>
                  <a:pt x="2880" y="0"/>
                  <a:pt x="2880" y="0"/>
                </a:cubicBezTo>
                <a:cubicBezTo>
                  <a:pt x="0" y="0"/>
                  <a:pt x="0" y="0"/>
                  <a:pt x="0" y="0"/>
                </a:cubicBezTo>
                <a:lnTo>
                  <a:pt x="0" y="1797"/>
                </a:lnTo>
                <a:close/>
              </a:path>
            </a:pathLst>
          </a:custGeom>
          <a:gradFill>
            <a:gsLst>
              <a:gs pos="0">
                <a:srgbClr val="004812">
                  <a:alpha val="75000"/>
                </a:srgbClr>
              </a:gs>
              <a:gs pos="100000">
                <a:srgbClr val="47AA42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/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>
            <a:off x="2118" y="2130426"/>
            <a:ext cx="12187767" cy="4762500"/>
          </a:xfrm>
          <a:custGeom>
            <a:avLst/>
            <a:gdLst>
              <a:gd name="T0" fmla="*/ 0 w 2880"/>
              <a:gd name="T1" fmla="*/ 1126 h 1500"/>
              <a:gd name="T2" fmla="*/ 2880 w 2880"/>
              <a:gd name="T3" fmla="*/ 282 h 1500"/>
              <a:gd name="T4" fmla="*/ 2880 w 2880"/>
              <a:gd name="T5" fmla="*/ 0 h 1500"/>
              <a:gd name="T6" fmla="*/ 0 w 2880"/>
              <a:gd name="T7" fmla="*/ 112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1500">
                <a:moveTo>
                  <a:pt x="0" y="1126"/>
                </a:moveTo>
                <a:cubicBezTo>
                  <a:pt x="0" y="1126"/>
                  <a:pt x="1816" y="1500"/>
                  <a:pt x="2880" y="282"/>
                </a:cubicBezTo>
                <a:cubicBezTo>
                  <a:pt x="2880" y="0"/>
                  <a:pt x="2880" y="0"/>
                  <a:pt x="2880" y="0"/>
                </a:cubicBezTo>
                <a:cubicBezTo>
                  <a:pt x="2035" y="1397"/>
                  <a:pt x="0" y="1126"/>
                  <a:pt x="0" y="1126"/>
                </a:cubicBezTo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100000">
                <a:schemeClr val="tx2">
                  <a:alpha val="1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/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>
            <a:off x="4999568" y="3606802"/>
            <a:ext cx="7190317" cy="2270125"/>
          </a:xfrm>
          <a:custGeom>
            <a:avLst/>
            <a:gdLst>
              <a:gd name="T0" fmla="*/ 0 w 1699"/>
              <a:gd name="T1" fmla="*/ 715 h 715"/>
              <a:gd name="T2" fmla="*/ 1699 w 1699"/>
              <a:gd name="T3" fmla="*/ 0 h 715"/>
              <a:gd name="T4" fmla="*/ 1699 w 1699"/>
              <a:gd name="T5" fmla="*/ 196 h 715"/>
              <a:gd name="T6" fmla="*/ 0 w 1699"/>
              <a:gd name="T7" fmla="*/ 715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9" h="715">
                <a:moveTo>
                  <a:pt x="0" y="715"/>
                </a:moveTo>
                <a:cubicBezTo>
                  <a:pt x="0" y="715"/>
                  <a:pt x="1206" y="585"/>
                  <a:pt x="1699" y="0"/>
                </a:cubicBezTo>
                <a:cubicBezTo>
                  <a:pt x="1699" y="196"/>
                  <a:pt x="1699" y="196"/>
                  <a:pt x="1699" y="196"/>
                </a:cubicBezTo>
                <a:cubicBezTo>
                  <a:pt x="1699" y="196"/>
                  <a:pt x="1323" y="593"/>
                  <a:pt x="0" y="715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/>
          </a:p>
        </p:txBody>
      </p:sp>
      <p:sp>
        <p:nvSpPr>
          <p:cNvPr id="12" name="Freeform 17"/>
          <p:cNvSpPr>
            <a:spLocks/>
          </p:cNvSpPr>
          <p:nvPr/>
        </p:nvSpPr>
        <p:spPr bwMode="auto">
          <a:xfrm>
            <a:off x="2118" y="1323977"/>
            <a:ext cx="12187767" cy="5568951"/>
          </a:xfrm>
          <a:custGeom>
            <a:avLst/>
            <a:gdLst>
              <a:gd name="T0" fmla="*/ 0 w 2880"/>
              <a:gd name="T1" fmla="*/ 1380 h 1754"/>
              <a:gd name="T2" fmla="*/ 2880 w 2880"/>
              <a:gd name="T3" fmla="*/ 536 h 1754"/>
              <a:gd name="T4" fmla="*/ 2880 w 2880"/>
              <a:gd name="T5" fmla="*/ 0 h 1754"/>
              <a:gd name="T6" fmla="*/ 0 w 2880"/>
              <a:gd name="T7" fmla="*/ 1380 h 1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1754">
                <a:moveTo>
                  <a:pt x="0" y="1380"/>
                </a:moveTo>
                <a:cubicBezTo>
                  <a:pt x="0" y="1380"/>
                  <a:pt x="1816" y="1754"/>
                  <a:pt x="2880" y="536"/>
                </a:cubicBezTo>
                <a:cubicBezTo>
                  <a:pt x="2880" y="0"/>
                  <a:pt x="2880" y="0"/>
                  <a:pt x="2880" y="0"/>
                </a:cubicBezTo>
                <a:cubicBezTo>
                  <a:pt x="2880" y="0"/>
                  <a:pt x="2240" y="1516"/>
                  <a:pt x="0" y="1380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100000">
                <a:schemeClr val="tx2">
                  <a:alpha val="1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014740" y="978937"/>
            <a:ext cx="9056912" cy="633035"/>
          </a:xfrm>
        </p:spPr>
        <p:txBody>
          <a:bodyPr anchor="b">
            <a:normAutofit/>
          </a:bodyPr>
          <a:lstStyle>
            <a:lvl1pPr algn="l">
              <a:defRPr sz="3600" spc="-80" baseline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200001" y="1827251"/>
            <a:ext cx="9056912" cy="80741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300" spc="-31" baseline="0">
                <a:solidFill>
                  <a:schemeClr val="bg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Freeform 12"/>
          <p:cNvSpPr/>
          <p:nvPr userDrawn="1"/>
        </p:nvSpPr>
        <p:spPr>
          <a:xfrm>
            <a:off x="1" y="6089877"/>
            <a:ext cx="12189884" cy="771156"/>
          </a:xfrm>
          <a:custGeom>
            <a:avLst/>
            <a:gdLst>
              <a:gd name="connsiteX0" fmla="*/ 21224748 w 24384000"/>
              <a:gd name="connsiteY0" fmla="*/ 0 h 1504950"/>
              <a:gd name="connsiteX1" fmla="*/ 24384000 w 24384000"/>
              <a:gd name="connsiteY1" fmla="*/ 0 h 1504950"/>
              <a:gd name="connsiteX2" fmla="*/ 24384000 w 24384000"/>
              <a:gd name="connsiteY2" fmla="*/ 1504949 h 1504950"/>
              <a:gd name="connsiteX3" fmla="*/ 23342802 w 24384000"/>
              <a:gd name="connsiteY3" fmla="*/ 1504949 h 1504950"/>
              <a:gd name="connsiteX4" fmla="*/ 23342802 w 24384000"/>
              <a:gd name="connsiteY4" fmla="*/ 1504950 h 1504950"/>
              <a:gd name="connsiteX5" fmla="*/ 0 w 24384000"/>
              <a:gd name="connsiteY5" fmla="*/ 1504950 h 1504950"/>
              <a:gd name="connsiteX6" fmla="*/ 0 w 24384000"/>
              <a:gd name="connsiteY6" fmla="*/ 621612 h 1504950"/>
              <a:gd name="connsiteX7" fmla="*/ 19243430 w 24384000"/>
              <a:gd name="connsiteY7" fmla="*/ 621612 h 1504950"/>
              <a:gd name="connsiteX8" fmla="*/ 19786672 w 24384000"/>
              <a:gd name="connsiteY8" fmla="*/ 2 h 1504950"/>
              <a:gd name="connsiteX9" fmla="*/ 21224748 w 24384000"/>
              <a:gd name="connsiteY9" fmla="*/ 2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0" h="1504950">
                <a:moveTo>
                  <a:pt x="21224748" y="0"/>
                </a:moveTo>
                <a:lnTo>
                  <a:pt x="24384000" y="0"/>
                </a:lnTo>
                <a:lnTo>
                  <a:pt x="24384000" y="1504949"/>
                </a:lnTo>
                <a:lnTo>
                  <a:pt x="23342802" y="1504949"/>
                </a:lnTo>
                <a:lnTo>
                  <a:pt x="23342802" y="1504950"/>
                </a:lnTo>
                <a:lnTo>
                  <a:pt x="0" y="1504950"/>
                </a:lnTo>
                <a:lnTo>
                  <a:pt x="0" y="621612"/>
                </a:lnTo>
                <a:lnTo>
                  <a:pt x="19243430" y="621612"/>
                </a:lnTo>
                <a:lnTo>
                  <a:pt x="19786672" y="2"/>
                </a:lnTo>
                <a:lnTo>
                  <a:pt x="21224748" y="2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40000">
                <a:srgbClr val="6EBA52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r-TR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503" y="6143493"/>
            <a:ext cx="2015587" cy="57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97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10"/>
          <p:cNvSpPr>
            <a:spLocks/>
          </p:cNvSpPr>
          <p:nvPr userDrawn="1"/>
        </p:nvSpPr>
        <p:spPr bwMode="auto">
          <a:xfrm>
            <a:off x="7137402" y="3067050"/>
            <a:ext cx="5052484" cy="3790951"/>
          </a:xfrm>
          <a:custGeom>
            <a:avLst/>
            <a:gdLst>
              <a:gd name="T0" fmla="*/ 0 w 1194"/>
              <a:gd name="T1" fmla="*/ 1194 h 1194"/>
              <a:gd name="T2" fmla="*/ 1194 w 1194"/>
              <a:gd name="T3" fmla="*/ 1194 h 1194"/>
              <a:gd name="T4" fmla="*/ 1194 w 1194"/>
              <a:gd name="T5" fmla="*/ 0 h 1194"/>
              <a:gd name="T6" fmla="*/ 0 w 1194"/>
              <a:gd name="T7" fmla="*/ 1194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4" h="1194">
                <a:moveTo>
                  <a:pt x="0" y="1194"/>
                </a:moveTo>
                <a:cubicBezTo>
                  <a:pt x="1194" y="1194"/>
                  <a:pt x="1194" y="1194"/>
                  <a:pt x="1194" y="1194"/>
                </a:cubicBezTo>
                <a:cubicBezTo>
                  <a:pt x="1194" y="0"/>
                  <a:pt x="1194" y="0"/>
                  <a:pt x="1194" y="0"/>
                </a:cubicBezTo>
                <a:cubicBezTo>
                  <a:pt x="1194" y="0"/>
                  <a:pt x="1112" y="918"/>
                  <a:pt x="0" y="1194"/>
                </a:cubicBezTo>
                <a:close/>
              </a:path>
            </a:pathLst>
          </a:custGeom>
          <a:gradFill flip="none" rotWithShape="1">
            <a:gsLst>
              <a:gs pos="0">
                <a:srgbClr val="9FCF67"/>
              </a:gs>
              <a:gs pos="100000">
                <a:srgbClr val="00B050"/>
              </a:gs>
            </a:gsLst>
            <a:lin ang="81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34" name="Freeform 12"/>
          <p:cNvSpPr>
            <a:spLocks/>
          </p:cNvSpPr>
          <p:nvPr userDrawn="1"/>
        </p:nvSpPr>
        <p:spPr bwMode="auto">
          <a:xfrm>
            <a:off x="7137402" y="3067050"/>
            <a:ext cx="5052484" cy="3790951"/>
          </a:xfrm>
          <a:custGeom>
            <a:avLst/>
            <a:gdLst>
              <a:gd name="T0" fmla="*/ 1194 w 1194"/>
              <a:gd name="T1" fmla="*/ 0 h 1194"/>
              <a:gd name="T2" fmla="*/ 587 w 1194"/>
              <a:gd name="T3" fmla="*/ 1194 h 1194"/>
              <a:gd name="T4" fmla="*/ 0 w 1194"/>
              <a:gd name="T5" fmla="*/ 1194 h 1194"/>
              <a:gd name="T6" fmla="*/ 1194 w 1194"/>
              <a:gd name="T7" fmla="*/ 0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4" h="1194">
                <a:moveTo>
                  <a:pt x="1194" y="0"/>
                </a:moveTo>
                <a:cubicBezTo>
                  <a:pt x="1194" y="0"/>
                  <a:pt x="1152" y="918"/>
                  <a:pt x="587" y="1194"/>
                </a:cubicBezTo>
                <a:cubicBezTo>
                  <a:pt x="0" y="1194"/>
                  <a:pt x="0" y="1194"/>
                  <a:pt x="0" y="1194"/>
                </a:cubicBezTo>
                <a:cubicBezTo>
                  <a:pt x="1112" y="918"/>
                  <a:pt x="1194" y="0"/>
                  <a:pt x="1194" y="0"/>
                </a:cubicBezTo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2">
                  <a:alpha val="5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8" name="Freeform 6"/>
          <p:cNvSpPr>
            <a:spLocks/>
          </p:cNvSpPr>
          <p:nvPr userDrawn="1"/>
        </p:nvSpPr>
        <p:spPr bwMode="auto">
          <a:xfrm>
            <a:off x="2119" y="1"/>
            <a:ext cx="5052484" cy="3790951"/>
          </a:xfrm>
          <a:custGeom>
            <a:avLst/>
            <a:gdLst>
              <a:gd name="T0" fmla="*/ 1194 w 1194"/>
              <a:gd name="T1" fmla="*/ 0 h 1194"/>
              <a:gd name="T2" fmla="*/ 0 w 1194"/>
              <a:gd name="T3" fmla="*/ 0 h 1194"/>
              <a:gd name="T4" fmla="*/ 0 w 1194"/>
              <a:gd name="T5" fmla="*/ 1194 h 1194"/>
              <a:gd name="T6" fmla="*/ 1194 w 1194"/>
              <a:gd name="T7" fmla="*/ 0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4" h="1194">
                <a:moveTo>
                  <a:pt x="119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194"/>
                  <a:pt x="0" y="1194"/>
                  <a:pt x="0" y="1194"/>
                </a:cubicBezTo>
                <a:cubicBezTo>
                  <a:pt x="0" y="1194"/>
                  <a:pt x="82" y="276"/>
                  <a:pt x="1194" y="0"/>
                </a:cubicBezTo>
                <a:close/>
              </a:path>
            </a:pathLst>
          </a:custGeom>
          <a:gradFill>
            <a:gsLst>
              <a:gs pos="0">
                <a:srgbClr val="47AA42"/>
              </a:gs>
              <a:gs pos="100000">
                <a:srgbClr val="9FCF67"/>
              </a:gs>
            </a:gsLst>
            <a:lin ang="81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30" name="Freeform 8"/>
          <p:cNvSpPr>
            <a:spLocks/>
          </p:cNvSpPr>
          <p:nvPr userDrawn="1"/>
        </p:nvSpPr>
        <p:spPr bwMode="auto">
          <a:xfrm>
            <a:off x="2119" y="1"/>
            <a:ext cx="5052484" cy="3790951"/>
          </a:xfrm>
          <a:custGeom>
            <a:avLst/>
            <a:gdLst>
              <a:gd name="T0" fmla="*/ 0 w 1194"/>
              <a:gd name="T1" fmla="*/ 1194 h 1194"/>
              <a:gd name="T2" fmla="*/ 607 w 1194"/>
              <a:gd name="T3" fmla="*/ 0 h 1194"/>
              <a:gd name="T4" fmla="*/ 1194 w 1194"/>
              <a:gd name="T5" fmla="*/ 0 h 1194"/>
              <a:gd name="T6" fmla="*/ 0 w 1194"/>
              <a:gd name="T7" fmla="*/ 1194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4" h="1194">
                <a:moveTo>
                  <a:pt x="0" y="1194"/>
                </a:moveTo>
                <a:cubicBezTo>
                  <a:pt x="0" y="1194"/>
                  <a:pt x="42" y="276"/>
                  <a:pt x="607" y="0"/>
                </a:cubicBezTo>
                <a:cubicBezTo>
                  <a:pt x="1194" y="0"/>
                  <a:pt x="1194" y="0"/>
                  <a:pt x="1194" y="0"/>
                </a:cubicBezTo>
                <a:cubicBezTo>
                  <a:pt x="82" y="276"/>
                  <a:pt x="0" y="1194"/>
                  <a:pt x="0" y="1194"/>
                </a:cubicBezTo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2">
                  <a:alpha val="5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4919" y="2220686"/>
            <a:ext cx="10562167" cy="1221895"/>
          </a:xfrm>
        </p:spPr>
        <p:txBody>
          <a:bodyPr anchor="b"/>
          <a:lstStyle>
            <a:lvl1pPr algn="ctr">
              <a:lnSpc>
                <a:spcPts val="4300"/>
              </a:lnSpc>
              <a:defRPr sz="3600" spc="-8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INSERT YOUR</a:t>
            </a:r>
            <a:br>
              <a:rPr lang="en-US" dirty="0"/>
            </a:br>
            <a:r>
              <a:rPr lang="en-US" dirty="0"/>
              <a:t>SECTION BREAK TITLE</a:t>
            </a:r>
          </a:p>
        </p:txBody>
      </p:sp>
      <p:sp>
        <p:nvSpPr>
          <p:cNvPr id="27" name="Freeform 5"/>
          <p:cNvSpPr>
            <a:spLocks/>
          </p:cNvSpPr>
          <p:nvPr userDrawn="1"/>
        </p:nvSpPr>
        <p:spPr bwMode="auto">
          <a:xfrm>
            <a:off x="2119" y="1"/>
            <a:ext cx="8159751" cy="3790951"/>
          </a:xfrm>
          <a:custGeom>
            <a:avLst/>
            <a:gdLst>
              <a:gd name="T0" fmla="*/ 1521 w 1928"/>
              <a:gd name="T1" fmla="*/ 0 h 1194"/>
              <a:gd name="T2" fmla="*/ 511 w 1928"/>
              <a:gd name="T3" fmla="*/ 435 h 1194"/>
              <a:gd name="T4" fmla="*/ 0 w 1928"/>
              <a:gd name="T5" fmla="*/ 1194 h 1194"/>
              <a:gd name="T6" fmla="*/ 691 w 1928"/>
              <a:gd name="T7" fmla="*/ 404 h 1194"/>
              <a:gd name="T8" fmla="*/ 1928 w 1928"/>
              <a:gd name="T9" fmla="*/ 0 h 1194"/>
              <a:gd name="T10" fmla="*/ 1521 w 1928"/>
              <a:gd name="T11" fmla="*/ 0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28" h="1194">
                <a:moveTo>
                  <a:pt x="1521" y="0"/>
                </a:moveTo>
                <a:cubicBezTo>
                  <a:pt x="1426" y="0"/>
                  <a:pt x="908" y="102"/>
                  <a:pt x="511" y="435"/>
                </a:cubicBezTo>
                <a:cubicBezTo>
                  <a:pt x="115" y="767"/>
                  <a:pt x="0" y="1194"/>
                  <a:pt x="0" y="1194"/>
                </a:cubicBezTo>
                <a:cubicBezTo>
                  <a:pt x="0" y="1194"/>
                  <a:pt x="220" y="701"/>
                  <a:pt x="691" y="404"/>
                </a:cubicBezTo>
                <a:cubicBezTo>
                  <a:pt x="1220" y="71"/>
                  <a:pt x="1776" y="0"/>
                  <a:pt x="1928" y="0"/>
                </a:cubicBezTo>
                <a:lnTo>
                  <a:pt x="152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9" name="Freeform 7"/>
          <p:cNvSpPr>
            <a:spLocks/>
          </p:cNvSpPr>
          <p:nvPr userDrawn="1"/>
        </p:nvSpPr>
        <p:spPr bwMode="auto">
          <a:xfrm>
            <a:off x="2119" y="1"/>
            <a:ext cx="5052484" cy="3790951"/>
          </a:xfrm>
          <a:custGeom>
            <a:avLst/>
            <a:gdLst>
              <a:gd name="T0" fmla="*/ 0 w 1194"/>
              <a:gd name="T1" fmla="*/ 1194 h 1194"/>
              <a:gd name="T2" fmla="*/ 1194 w 1194"/>
              <a:gd name="T3" fmla="*/ 0 h 1194"/>
              <a:gd name="T4" fmla="*/ 795 w 1194"/>
              <a:gd name="T5" fmla="*/ 0 h 1194"/>
              <a:gd name="T6" fmla="*/ 0 w 1194"/>
              <a:gd name="T7" fmla="*/ 1194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4" h="1194">
                <a:moveTo>
                  <a:pt x="0" y="1194"/>
                </a:moveTo>
                <a:cubicBezTo>
                  <a:pt x="0" y="1194"/>
                  <a:pt x="82" y="276"/>
                  <a:pt x="1194" y="0"/>
                </a:cubicBezTo>
                <a:cubicBezTo>
                  <a:pt x="795" y="0"/>
                  <a:pt x="795" y="0"/>
                  <a:pt x="795" y="0"/>
                </a:cubicBezTo>
                <a:cubicBezTo>
                  <a:pt x="795" y="0"/>
                  <a:pt x="0" y="413"/>
                  <a:pt x="0" y="1194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2">
                  <a:alpha val="5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31" name="Freeform 9"/>
          <p:cNvSpPr>
            <a:spLocks/>
          </p:cNvSpPr>
          <p:nvPr userDrawn="1"/>
        </p:nvSpPr>
        <p:spPr bwMode="auto">
          <a:xfrm>
            <a:off x="4030136" y="3067050"/>
            <a:ext cx="8159751" cy="3790951"/>
          </a:xfrm>
          <a:custGeom>
            <a:avLst/>
            <a:gdLst>
              <a:gd name="T0" fmla="*/ 407 w 1928"/>
              <a:gd name="T1" fmla="*/ 1194 h 1194"/>
              <a:gd name="T2" fmla="*/ 1417 w 1928"/>
              <a:gd name="T3" fmla="*/ 759 h 1194"/>
              <a:gd name="T4" fmla="*/ 1928 w 1928"/>
              <a:gd name="T5" fmla="*/ 0 h 1194"/>
              <a:gd name="T6" fmla="*/ 1237 w 1928"/>
              <a:gd name="T7" fmla="*/ 790 h 1194"/>
              <a:gd name="T8" fmla="*/ 0 w 1928"/>
              <a:gd name="T9" fmla="*/ 1194 h 1194"/>
              <a:gd name="T10" fmla="*/ 407 w 1928"/>
              <a:gd name="T11" fmla="*/ 1194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28" h="1194">
                <a:moveTo>
                  <a:pt x="407" y="1194"/>
                </a:moveTo>
                <a:cubicBezTo>
                  <a:pt x="502" y="1194"/>
                  <a:pt x="1020" y="1092"/>
                  <a:pt x="1417" y="759"/>
                </a:cubicBezTo>
                <a:cubicBezTo>
                  <a:pt x="1813" y="427"/>
                  <a:pt x="1928" y="0"/>
                  <a:pt x="1928" y="0"/>
                </a:cubicBezTo>
                <a:cubicBezTo>
                  <a:pt x="1928" y="0"/>
                  <a:pt x="1708" y="493"/>
                  <a:pt x="1237" y="790"/>
                </a:cubicBezTo>
                <a:cubicBezTo>
                  <a:pt x="708" y="1123"/>
                  <a:pt x="152" y="1194"/>
                  <a:pt x="0" y="1194"/>
                </a:cubicBezTo>
                <a:lnTo>
                  <a:pt x="407" y="1194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33" name="Freeform 11"/>
          <p:cNvSpPr>
            <a:spLocks/>
          </p:cNvSpPr>
          <p:nvPr userDrawn="1"/>
        </p:nvSpPr>
        <p:spPr bwMode="auto">
          <a:xfrm>
            <a:off x="7137402" y="3067050"/>
            <a:ext cx="5052484" cy="3790951"/>
          </a:xfrm>
          <a:custGeom>
            <a:avLst/>
            <a:gdLst>
              <a:gd name="T0" fmla="*/ 1194 w 1194"/>
              <a:gd name="T1" fmla="*/ 0 h 1194"/>
              <a:gd name="T2" fmla="*/ 0 w 1194"/>
              <a:gd name="T3" fmla="*/ 1194 h 1194"/>
              <a:gd name="T4" fmla="*/ 399 w 1194"/>
              <a:gd name="T5" fmla="*/ 1194 h 1194"/>
              <a:gd name="T6" fmla="*/ 1194 w 1194"/>
              <a:gd name="T7" fmla="*/ 0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4" h="1194">
                <a:moveTo>
                  <a:pt x="1194" y="0"/>
                </a:moveTo>
                <a:cubicBezTo>
                  <a:pt x="1194" y="0"/>
                  <a:pt x="1112" y="918"/>
                  <a:pt x="0" y="1194"/>
                </a:cubicBezTo>
                <a:cubicBezTo>
                  <a:pt x="399" y="1194"/>
                  <a:pt x="399" y="1194"/>
                  <a:pt x="399" y="1194"/>
                </a:cubicBezTo>
                <a:cubicBezTo>
                  <a:pt x="399" y="1194"/>
                  <a:pt x="1194" y="781"/>
                  <a:pt x="1194" y="0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2">
                  <a:alpha val="5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 hasCustomPrompt="1"/>
          </p:nvPr>
        </p:nvSpPr>
        <p:spPr>
          <a:xfrm>
            <a:off x="1119056" y="3572802"/>
            <a:ext cx="9953897" cy="371639"/>
          </a:xfrm>
        </p:spPr>
        <p:txBody>
          <a:bodyPr lIns="0" tIns="0" rIns="0" bIns="0">
            <a:noAutofit/>
          </a:bodyPr>
          <a:lstStyle>
            <a:lvl1pPr marL="0" marR="0" indent="0" algn="ctr" defTabSz="91437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kern="1200" spc="-3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10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Insert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4694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4"/>
          <p:cNvSpPr>
            <a:spLocks/>
          </p:cNvSpPr>
          <p:nvPr userDrawn="1"/>
        </p:nvSpPr>
        <p:spPr bwMode="auto">
          <a:xfrm flipH="1">
            <a:off x="1" y="2"/>
            <a:ext cx="12187767" cy="6861031"/>
          </a:xfrm>
          <a:custGeom>
            <a:avLst/>
            <a:gdLst>
              <a:gd name="T0" fmla="*/ 0 w 2880"/>
              <a:gd name="T1" fmla="*/ 1797 h 2171"/>
              <a:gd name="T2" fmla="*/ 2880 w 2880"/>
              <a:gd name="T3" fmla="*/ 953 h 2171"/>
              <a:gd name="T4" fmla="*/ 2880 w 2880"/>
              <a:gd name="T5" fmla="*/ 0 h 2171"/>
              <a:gd name="T6" fmla="*/ 0 w 2880"/>
              <a:gd name="T7" fmla="*/ 0 h 2171"/>
              <a:gd name="T8" fmla="*/ 0 w 2880"/>
              <a:gd name="T9" fmla="*/ 1797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0" h="2171">
                <a:moveTo>
                  <a:pt x="0" y="1797"/>
                </a:moveTo>
                <a:cubicBezTo>
                  <a:pt x="0" y="1797"/>
                  <a:pt x="1816" y="2171"/>
                  <a:pt x="2880" y="953"/>
                </a:cubicBezTo>
                <a:cubicBezTo>
                  <a:pt x="2880" y="0"/>
                  <a:pt x="2880" y="0"/>
                  <a:pt x="2880" y="0"/>
                </a:cubicBezTo>
                <a:cubicBezTo>
                  <a:pt x="0" y="0"/>
                  <a:pt x="0" y="0"/>
                  <a:pt x="0" y="0"/>
                </a:cubicBezTo>
                <a:lnTo>
                  <a:pt x="0" y="1797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 flipH="1">
            <a:off x="2115" y="2"/>
            <a:ext cx="12185651" cy="6892925"/>
          </a:xfrm>
          <a:custGeom>
            <a:avLst/>
            <a:gdLst>
              <a:gd name="T0" fmla="*/ 0 w 2880"/>
              <a:gd name="T1" fmla="*/ 1797 h 2171"/>
              <a:gd name="T2" fmla="*/ 2880 w 2880"/>
              <a:gd name="T3" fmla="*/ 953 h 2171"/>
              <a:gd name="T4" fmla="*/ 2880 w 2880"/>
              <a:gd name="T5" fmla="*/ 0 h 2171"/>
              <a:gd name="T6" fmla="*/ 0 w 2880"/>
              <a:gd name="T7" fmla="*/ 0 h 2171"/>
              <a:gd name="T8" fmla="*/ 0 w 2880"/>
              <a:gd name="T9" fmla="*/ 1797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0" h="2171">
                <a:moveTo>
                  <a:pt x="0" y="1797"/>
                </a:moveTo>
                <a:cubicBezTo>
                  <a:pt x="0" y="1797"/>
                  <a:pt x="1816" y="2171"/>
                  <a:pt x="2880" y="953"/>
                </a:cubicBezTo>
                <a:cubicBezTo>
                  <a:pt x="2880" y="0"/>
                  <a:pt x="2880" y="0"/>
                  <a:pt x="2880" y="0"/>
                </a:cubicBezTo>
                <a:cubicBezTo>
                  <a:pt x="0" y="0"/>
                  <a:pt x="0" y="0"/>
                  <a:pt x="0" y="0"/>
                </a:cubicBezTo>
                <a:lnTo>
                  <a:pt x="0" y="1797"/>
                </a:lnTo>
                <a:close/>
              </a:path>
            </a:pathLst>
          </a:custGeom>
          <a:gradFill>
            <a:gsLst>
              <a:gs pos="0">
                <a:srgbClr val="004812">
                  <a:alpha val="79000"/>
                </a:srgbClr>
              </a:gs>
              <a:gs pos="100000">
                <a:srgbClr val="47AA42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/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 flipH="1">
            <a:off x="2118" y="2130426"/>
            <a:ext cx="12187767" cy="4762500"/>
          </a:xfrm>
          <a:custGeom>
            <a:avLst/>
            <a:gdLst>
              <a:gd name="T0" fmla="*/ 0 w 2880"/>
              <a:gd name="T1" fmla="*/ 1126 h 1500"/>
              <a:gd name="T2" fmla="*/ 2880 w 2880"/>
              <a:gd name="T3" fmla="*/ 282 h 1500"/>
              <a:gd name="T4" fmla="*/ 2880 w 2880"/>
              <a:gd name="T5" fmla="*/ 0 h 1500"/>
              <a:gd name="T6" fmla="*/ 0 w 2880"/>
              <a:gd name="T7" fmla="*/ 112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1500">
                <a:moveTo>
                  <a:pt x="0" y="1126"/>
                </a:moveTo>
                <a:cubicBezTo>
                  <a:pt x="0" y="1126"/>
                  <a:pt x="1816" y="1500"/>
                  <a:pt x="2880" y="282"/>
                </a:cubicBezTo>
                <a:cubicBezTo>
                  <a:pt x="2880" y="0"/>
                  <a:pt x="2880" y="0"/>
                  <a:pt x="2880" y="0"/>
                </a:cubicBezTo>
                <a:cubicBezTo>
                  <a:pt x="2035" y="1397"/>
                  <a:pt x="0" y="1126"/>
                  <a:pt x="0" y="1126"/>
                </a:cubicBezTo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100000">
                <a:schemeClr val="tx2">
                  <a:alpha val="1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/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 flipH="1">
            <a:off x="-2119" y="3715072"/>
            <a:ext cx="7190317" cy="2270125"/>
          </a:xfrm>
          <a:custGeom>
            <a:avLst/>
            <a:gdLst>
              <a:gd name="T0" fmla="*/ 0 w 1699"/>
              <a:gd name="T1" fmla="*/ 715 h 715"/>
              <a:gd name="T2" fmla="*/ 1699 w 1699"/>
              <a:gd name="T3" fmla="*/ 0 h 715"/>
              <a:gd name="T4" fmla="*/ 1699 w 1699"/>
              <a:gd name="T5" fmla="*/ 196 h 715"/>
              <a:gd name="T6" fmla="*/ 0 w 1699"/>
              <a:gd name="T7" fmla="*/ 715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9" h="715">
                <a:moveTo>
                  <a:pt x="0" y="715"/>
                </a:moveTo>
                <a:cubicBezTo>
                  <a:pt x="0" y="715"/>
                  <a:pt x="1206" y="585"/>
                  <a:pt x="1699" y="0"/>
                </a:cubicBezTo>
                <a:cubicBezTo>
                  <a:pt x="1699" y="196"/>
                  <a:pt x="1699" y="196"/>
                  <a:pt x="1699" y="196"/>
                </a:cubicBezTo>
                <a:cubicBezTo>
                  <a:pt x="1699" y="196"/>
                  <a:pt x="1323" y="593"/>
                  <a:pt x="0" y="715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/>
          </a:p>
        </p:txBody>
      </p:sp>
      <p:sp>
        <p:nvSpPr>
          <p:cNvPr id="12" name="Freeform 17"/>
          <p:cNvSpPr>
            <a:spLocks/>
          </p:cNvSpPr>
          <p:nvPr/>
        </p:nvSpPr>
        <p:spPr bwMode="auto">
          <a:xfrm flipH="1">
            <a:off x="2118" y="1323977"/>
            <a:ext cx="12187767" cy="5568951"/>
          </a:xfrm>
          <a:custGeom>
            <a:avLst/>
            <a:gdLst>
              <a:gd name="T0" fmla="*/ 0 w 2880"/>
              <a:gd name="T1" fmla="*/ 1380 h 1754"/>
              <a:gd name="T2" fmla="*/ 2880 w 2880"/>
              <a:gd name="T3" fmla="*/ 536 h 1754"/>
              <a:gd name="T4" fmla="*/ 2880 w 2880"/>
              <a:gd name="T5" fmla="*/ 0 h 1754"/>
              <a:gd name="T6" fmla="*/ 0 w 2880"/>
              <a:gd name="T7" fmla="*/ 1380 h 1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1754">
                <a:moveTo>
                  <a:pt x="0" y="1380"/>
                </a:moveTo>
                <a:cubicBezTo>
                  <a:pt x="0" y="1380"/>
                  <a:pt x="1816" y="1754"/>
                  <a:pt x="2880" y="536"/>
                </a:cubicBezTo>
                <a:cubicBezTo>
                  <a:pt x="2880" y="0"/>
                  <a:pt x="2880" y="0"/>
                  <a:pt x="2880" y="0"/>
                </a:cubicBezTo>
                <a:cubicBezTo>
                  <a:pt x="2880" y="0"/>
                  <a:pt x="2240" y="1516"/>
                  <a:pt x="0" y="1380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100000">
                <a:schemeClr val="tx2">
                  <a:alpha val="1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014740" y="978937"/>
            <a:ext cx="9056912" cy="633035"/>
          </a:xfrm>
        </p:spPr>
        <p:txBody>
          <a:bodyPr anchor="b">
            <a:normAutofit/>
          </a:bodyPr>
          <a:lstStyle>
            <a:lvl1pPr algn="r">
              <a:defRPr sz="3600" spc="-80" baseline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009900" y="1827250"/>
            <a:ext cx="7077195" cy="2668551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ts val="1700"/>
              </a:lnSpc>
              <a:spcBef>
                <a:spcPts val="0"/>
              </a:spcBef>
              <a:buNone/>
              <a:defRPr sz="1300" spc="-31" baseline="0">
                <a:solidFill>
                  <a:schemeClr val="bg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Freeform 12"/>
          <p:cNvSpPr/>
          <p:nvPr userDrawn="1"/>
        </p:nvSpPr>
        <p:spPr>
          <a:xfrm>
            <a:off x="1" y="6089877"/>
            <a:ext cx="12189884" cy="771156"/>
          </a:xfrm>
          <a:custGeom>
            <a:avLst/>
            <a:gdLst>
              <a:gd name="connsiteX0" fmla="*/ 21224748 w 24384000"/>
              <a:gd name="connsiteY0" fmla="*/ 0 h 1504950"/>
              <a:gd name="connsiteX1" fmla="*/ 24384000 w 24384000"/>
              <a:gd name="connsiteY1" fmla="*/ 0 h 1504950"/>
              <a:gd name="connsiteX2" fmla="*/ 24384000 w 24384000"/>
              <a:gd name="connsiteY2" fmla="*/ 1504949 h 1504950"/>
              <a:gd name="connsiteX3" fmla="*/ 23342802 w 24384000"/>
              <a:gd name="connsiteY3" fmla="*/ 1504949 h 1504950"/>
              <a:gd name="connsiteX4" fmla="*/ 23342802 w 24384000"/>
              <a:gd name="connsiteY4" fmla="*/ 1504950 h 1504950"/>
              <a:gd name="connsiteX5" fmla="*/ 0 w 24384000"/>
              <a:gd name="connsiteY5" fmla="*/ 1504950 h 1504950"/>
              <a:gd name="connsiteX6" fmla="*/ 0 w 24384000"/>
              <a:gd name="connsiteY6" fmla="*/ 621612 h 1504950"/>
              <a:gd name="connsiteX7" fmla="*/ 19243430 w 24384000"/>
              <a:gd name="connsiteY7" fmla="*/ 621612 h 1504950"/>
              <a:gd name="connsiteX8" fmla="*/ 19786672 w 24384000"/>
              <a:gd name="connsiteY8" fmla="*/ 2 h 1504950"/>
              <a:gd name="connsiteX9" fmla="*/ 21224748 w 24384000"/>
              <a:gd name="connsiteY9" fmla="*/ 2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0" h="1504950">
                <a:moveTo>
                  <a:pt x="21224748" y="0"/>
                </a:moveTo>
                <a:lnTo>
                  <a:pt x="24384000" y="0"/>
                </a:lnTo>
                <a:lnTo>
                  <a:pt x="24384000" y="1504949"/>
                </a:lnTo>
                <a:lnTo>
                  <a:pt x="23342802" y="1504949"/>
                </a:lnTo>
                <a:lnTo>
                  <a:pt x="23342802" y="1504950"/>
                </a:lnTo>
                <a:lnTo>
                  <a:pt x="0" y="1504950"/>
                </a:lnTo>
                <a:lnTo>
                  <a:pt x="0" y="621612"/>
                </a:lnTo>
                <a:lnTo>
                  <a:pt x="19243430" y="621612"/>
                </a:lnTo>
                <a:lnTo>
                  <a:pt x="19786672" y="2"/>
                </a:lnTo>
                <a:lnTo>
                  <a:pt x="21224748" y="2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40000">
                <a:srgbClr val="6EBA52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r-TR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503" y="6143493"/>
            <a:ext cx="2015587" cy="57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9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655D0C6-59AD-4BBA-9DBA-B42C550D43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85" y="6243595"/>
            <a:ext cx="1706657" cy="519836"/>
          </a:xfrm>
          <a:prstGeom prst="rect">
            <a:avLst/>
          </a:prstGeom>
        </p:spPr>
      </p:pic>
      <p:cxnSp>
        <p:nvCxnSpPr>
          <p:cNvPr id="8" name="Gerade Verbindung 26">
            <a:extLst>
              <a:ext uri="{FF2B5EF4-FFF2-40B4-BE49-F238E27FC236}">
                <a16:creationId xmlns:a16="http://schemas.microsoft.com/office/drawing/2014/main" id="{D13C4771-AA9E-4179-8A00-8A5DFB1358AB}"/>
              </a:ext>
            </a:extLst>
          </p:cNvPr>
          <p:cNvCxnSpPr/>
          <p:nvPr userDrawn="1"/>
        </p:nvCxnSpPr>
        <p:spPr>
          <a:xfrm flipV="1">
            <a:off x="2077383" y="6604196"/>
            <a:ext cx="7848000" cy="0"/>
          </a:xfrm>
          <a:prstGeom prst="line">
            <a:avLst/>
          </a:prstGeom>
          <a:ln w="38100">
            <a:solidFill>
              <a:srgbClr val="9F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5E1AAA53-8898-45A6-9AFC-E6425FB7FF9A}"/>
              </a:ext>
            </a:extLst>
          </p:cNvPr>
          <p:cNvSpPr txBox="1"/>
          <p:nvPr userDrawn="1"/>
        </p:nvSpPr>
        <p:spPr>
          <a:xfrm>
            <a:off x="9800955" y="6426639"/>
            <a:ext cx="2281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www.marketing-roi.eu</a:t>
            </a:r>
          </a:p>
        </p:txBody>
      </p:sp>
    </p:spTree>
    <p:extLst>
      <p:ext uri="{BB962C8B-B14F-4D97-AF65-F5344CB8AC3E}">
        <p14:creationId xmlns:p14="http://schemas.microsoft.com/office/powerpoint/2010/main" val="309525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 userDrawn="1"/>
        </p:nvSpPr>
        <p:spPr>
          <a:xfrm>
            <a:off x="7386086" y="11341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4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0E9C6D2-DF08-47CC-B410-264ADE3FBE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85" y="6243595"/>
            <a:ext cx="1706657" cy="519836"/>
          </a:xfrm>
          <a:prstGeom prst="rect">
            <a:avLst/>
          </a:prstGeom>
        </p:spPr>
      </p:pic>
      <p:cxnSp>
        <p:nvCxnSpPr>
          <p:cNvPr id="8" name="Gerade Verbindung 26">
            <a:extLst>
              <a:ext uri="{FF2B5EF4-FFF2-40B4-BE49-F238E27FC236}">
                <a16:creationId xmlns:a16="http://schemas.microsoft.com/office/drawing/2014/main" id="{CE2F5F0F-E01C-41F1-8889-D5D3705B7223}"/>
              </a:ext>
            </a:extLst>
          </p:cNvPr>
          <p:cNvCxnSpPr/>
          <p:nvPr userDrawn="1"/>
        </p:nvCxnSpPr>
        <p:spPr>
          <a:xfrm flipV="1">
            <a:off x="2077383" y="6604196"/>
            <a:ext cx="7848000" cy="0"/>
          </a:xfrm>
          <a:prstGeom prst="line">
            <a:avLst/>
          </a:prstGeom>
          <a:ln w="38100">
            <a:solidFill>
              <a:srgbClr val="9F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0709DC82-C9DD-4831-A243-5FAEA5BF9C11}"/>
              </a:ext>
            </a:extLst>
          </p:cNvPr>
          <p:cNvSpPr txBox="1"/>
          <p:nvPr userDrawn="1"/>
        </p:nvSpPr>
        <p:spPr>
          <a:xfrm>
            <a:off x="9800955" y="6426639"/>
            <a:ext cx="2281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www.marketing-roi.eu</a:t>
            </a:r>
          </a:p>
        </p:txBody>
      </p:sp>
    </p:spTree>
    <p:extLst>
      <p:ext uri="{BB962C8B-B14F-4D97-AF65-F5344CB8AC3E}">
        <p14:creationId xmlns:p14="http://schemas.microsoft.com/office/powerpoint/2010/main" val="196230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6"/>
          <p:cNvCxnSpPr/>
          <p:nvPr userDrawn="1"/>
        </p:nvCxnSpPr>
        <p:spPr>
          <a:xfrm>
            <a:off x="2" y="1033436"/>
            <a:ext cx="1132239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3EE48E84-5968-4F99-AFE0-3629A11199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85" y="6243595"/>
            <a:ext cx="1706657" cy="519836"/>
          </a:xfrm>
          <a:prstGeom prst="rect">
            <a:avLst/>
          </a:prstGeom>
        </p:spPr>
      </p:pic>
      <p:cxnSp>
        <p:nvCxnSpPr>
          <p:cNvPr id="9" name="Gerade Verbindung 26">
            <a:extLst>
              <a:ext uri="{FF2B5EF4-FFF2-40B4-BE49-F238E27FC236}">
                <a16:creationId xmlns:a16="http://schemas.microsoft.com/office/drawing/2014/main" id="{52FFA050-D77B-4BB2-8ABE-E2D1CA1F9679}"/>
              </a:ext>
            </a:extLst>
          </p:cNvPr>
          <p:cNvCxnSpPr/>
          <p:nvPr userDrawn="1"/>
        </p:nvCxnSpPr>
        <p:spPr>
          <a:xfrm flipV="1">
            <a:off x="2077383" y="6604196"/>
            <a:ext cx="7848000" cy="0"/>
          </a:xfrm>
          <a:prstGeom prst="line">
            <a:avLst/>
          </a:prstGeom>
          <a:ln w="38100">
            <a:solidFill>
              <a:srgbClr val="9F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6F1BBE04-881C-4CA5-874A-A1C116D9FFC6}"/>
              </a:ext>
            </a:extLst>
          </p:cNvPr>
          <p:cNvSpPr txBox="1"/>
          <p:nvPr userDrawn="1"/>
        </p:nvSpPr>
        <p:spPr>
          <a:xfrm>
            <a:off x="9800955" y="6426639"/>
            <a:ext cx="2281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www.marketing-roi.eu</a:t>
            </a:r>
          </a:p>
        </p:txBody>
      </p:sp>
    </p:spTree>
    <p:extLst>
      <p:ext uri="{BB962C8B-B14F-4D97-AF65-F5344CB8AC3E}">
        <p14:creationId xmlns:p14="http://schemas.microsoft.com/office/powerpoint/2010/main" val="256465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0BF5-97BC-4A65-B319-EA7E4A2DE7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97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534B-5F7E-4CF7-8EDB-478AC5BDFBC6}" type="datetime1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Converting your business from Good to Great.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9FBBB-C588-4B8D-A7FF-E25C81CC24C8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7" name="그룹 7"/>
          <p:cNvGrpSpPr/>
          <p:nvPr userDrawn="1"/>
        </p:nvGrpSpPr>
        <p:grpSpPr>
          <a:xfrm>
            <a:off x="2117" y="1"/>
            <a:ext cx="12187768" cy="1479551"/>
            <a:chOff x="1588" y="0"/>
            <a:chExt cx="9140826" cy="1479550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588" y="0"/>
              <a:ext cx="9140825" cy="1260475"/>
            </a:xfrm>
            <a:custGeom>
              <a:avLst/>
              <a:gdLst>
                <a:gd name="T0" fmla="*/ 2880 w 2880"/>
                <a:gd name="T1" fmla="*/ 0 h 397"/>
                <a:gd name="T2" fmla="*/ 2880 w 2880"/>
                <a:gd name="T3" fmla="*/ 54 h 397"/>
                <a:gd name="T4" fmla="*/ 2830 w 2880"/>
                <a:gd name="T5" fmla="*/ 112 h 397"/>
                <a:gd name="T6" fmla="*/ 2824 w 2880"/>
                <a:gd name="T7" fmla="*/ 118 h 397"/>
                <a:gd name="T8" fmla="*/ 2795 w 2880"/>
                <a:gd name="T9" fmla="*/ 146 h 397"/>
                <a:gd name="T10" fmla="*/ 2789 w 2880"/>
                <a:gd name="T11" fmla="*/ 152 h 397"/>
                <a:gd name="T12" fmla="*/ 2784 w 2880"/>
                <a:gd name="T13" fmla="*/ 157 h 397"/>
                <a:gd name="T14" fmla="*/ 2778 w 2880"/>
                <a:gd name="T15" fmla="*/ 162 h 397"/>
                <a:gd name="T16" fmla="*/ 2771 w 2880"/>
                <a:gd name="T17" fmla="*/ 168 h 397"/>
                <a:gd name="T18" fmla="*/ 2766 w 2880"/>
                <a:gd name="T19" fmla="*/ 173 h 397"/>
                <a:gd name="T20" fmla="*/ 2748 w 2880"/>
                <a:gd name="T21" fmla="*/ 188 h 397"/>
                <a:gd name="T22" fmla="*/ 2742 w 2880"/>
                <a:gd name="T23" fmla="*/ 193 h 397"/>
                <a:gd name="T24" fmla="*/ 2720 w 2880"/>
                <a:gd name="T25" fmla="*/ 209 h 397"/>
                <a:gd name="T26" fmla="*/ 2711 w 2880"/>
                <a:gd name="T27" fmla="*/ 216 h 397"/>
                <a:gd name="T28" fmla="*/ 2686 w 2880"/>
                <a:gd name="T29" fmla="*/ 233 h 397"/>
                <a:gd name="T30" fmla="*/ 2680 w 2880"/>
                <a:gd name="T31" fmla="*/ 238 h 397"/>
                <a:gd name="T32" fmla="*/ 2652 w 2880"/>
                <a:gd name="T33" fmla="*/ 255 h 397"/>
                <a:gd name="T34" fmla="*/ 2646 w 2880"/>
                <a:gd name="T35" fmla="*/ 258 h 397"/>
                <a:gd name="T36" fmla="*/ 2616 w 2880"/>
                <a:gd name="T37" fmla="*/ 276 h 397"/>
                <a:gd name="T38" fmla="*/ 2611 w 2880"/>
                <a:gd name="T39" fmla="*/ 278 h 397"/>
                <a:gd name="T40" fmla="*/ 2594 w 2880"/>
                <a:gd name="T41" fmla="*/ 287 h 397"/>
                <a:gd name="T42" fmla="*/ 2584 w 2880"/>
                <a:gd name="T43" fmla="*/ 292 h 397"/>
                <a:gd name="T44" fmla="*/ 2526 w 2880"/>
                <a:gd name="T45" fmla="*/ 318 h 397"/>
                <a:gd name="T46" fmla="*/ 2522 w 2880"/>
                <a:gd name="T47" fmla="*/ 320 h 397"/>
                <a:gd name="T48" fmla="*/ 2484 w 2880"/>
                <a:gd name="T49" fmla="*/ 334 h 397"/>
                <a:gd name="T50" fmla="*/ 2475 w 2880"/>
                <a:gd name="T51" fmla="*/ 337 h 397"/>
                <a:gd name="T52" fmla="*/ 2473 w 2880"/>
                <a:gd name="T53" fmla="*/ 338 h 397"/>
                <a:gd name="T54" fmla="*/ 2461 w 2880"/>
                <a:gd name="T55" fmla="*/ 342 h 397"/>
                <a:gd name="T56" fmla="*/ 2453 w 2880"/>
                <a:gd name="T57" fmla="*/ 345 h 397"/>
                <a:gd name="T58" fmla="*/ 2445 w 2880"/>
                <a:gd name="T59" fmla="*/ 347 h 397"/>
                <a:gd name="T60" fmla="*/ 2433 w 2880"/>
                <a:gd name="T61" fmla="*/ 351 h 397"/>
                <a:gd name="T62" fmla="*/ 2422 w 2880"/>
                <a:gd name="T63" fmla="*/ 354 h 397"/>
                <a:gd name="T64" fmla="*/ 2409 w 2880"/>
                <a:gd name="T65" fmla="*/ 358 h 397"/>
                <a:gd name="T66" fmla="*/ 2409 w 2880"/>
                <a:gd name="T67" fmla="*/ 358 h 397"/>
                <a:gd name="T68" fmla="*/ 2399 w 2880"/>
                <a:gd name="T69" fmla="*/ 360 h 397"/>
                <a:gd name="T70" fmla="*/ 2395 w 2880"/>
                <a:gd name="T71" fmla="*/ 361 h 397"/>
                <a:gd name="T72" fmla="*/ 2383 w 2880"/>
                <a:gd name="T73" fmla="*/ 364 h 397"/>
                <a:gd name="T74" fmla="*/ 2371 w 2880"/>
                <a:gd name="T75" fmla="*/ 367 h 397"/>
                <a:gd name="T76" fmla="*/ 2370 w 2880"/>
                <a:gd name="T77" fmla="*/ 367 h 397"/>
                <a:gd name="T78" fmla="*/ 2363 w 2880"/>
                <a:gd name="T79" fmla="*/ 369 h 397"/>
                <a:gd name="T80" fmla="*/ 2355 w 2880"/>
                <a:gd name="T81" fmla="*/ 371 h 397"/>
                <a:gd name="T82" fmla="*/ 2345 w 2880"/>
                <a:gd name="T83" fmla="*/ 373 h 397"/>
                <a:gd name="T84" fmla="*/ 2332 w 2880"/>
                <a:gd name="T85" fmla="*/ 375 h 397"/>
                <a:gd name="T86" fmla="*/ 2320 w 2880"/>
                <a:gd name="T87" fmla="*/ 378 h 397"/>
                <a:gd name="T88" fmla="*/ 2290 w 2880"/>
                <a:gd name="T89" fmla="*/ 383 h 397"/>
                <a:gd name="T90" fmla="*/ 2282 w 2880"/>
                <a:gd name="T91" fmla="*/ 384 h 397"/>
                <a:gd name="T92" fmla="*/ 2271 w 2880"/>
                <a:gd name="T93" fmla="*/ 386 h 397"/>
                <a:gd name="T94" fmla="*/ 2263 w 2880"/>
                <a:gd name="T95" fmla="*/ 387 h 397"/>
                <a:gd name="T96" fmla="*/ 2211 w 2880"/>
                <a:gd name="T97" fmla="*/ 392 h 397"/>
                <a:gd name="T98" fmla="*/ 2190 w 2880"/>
                <a:gd name="T99" fmla="*/ 394 h 397"/>
                <a:gd name="T100" fmla="*/ 2131 w 2880"/>
                <a:gd name="T101" fmla="*/ 397 h 397"/>
                <a:gd name="T102" fmla="*/ 2122 w 2880"/>
                <a:gd name="T103" fmla="*/ 397 h 397"/>
                <a:gd name="T104" fmla="*/ 2114 w 2880"/>
                <a:gd name="T105" fmla="*/ 397 h 397"/>
                <a:gd name="T106" fmla="*/ 327 w 2880"/>
                <a:gd name="T107" fmla="*/ 397 h 397"/>
                <a:gd name="T108" fmla="*/ 0 w 2880"/>
                <a:gd name="T109" fmla="*/ 316 h 397"/>
                <a:gd name="T110" fmla="*/ 0 w 2880"/>
                <a:gd name="T111" fmla="*/ 0 h 397"/>
                <a:gd name="T112" fmla="*/ 2880 w 2880"/>
                <a:gd name="T113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80" h="397">
                  <a:moveTo>
                    <a:pt x="2880" y="0"/>
                  </a:moveTo>
                  <a:cubicBezTo>
                    <a:pt x="2880" y="54"/>
                    <a:pt x="2880" y="54"/>
                    <a:pt x="2880" y="54"/>
                  </a:cubicBezTo>
                  <a:cubicBezTo>
                    <a:pt x="2864" y="74"/>
                    <a:pt x="2847" y="94"/>
                    <a:pt x="2830" y="112"/>
                  </a:cubicBezTo>
                  <a:cubicBezTo>
                    <a:pt x="2828" y="114"/>
                    <a:pt x="2826" y="116"/>
                    <a:pt x="2824" y="118"/>
                  </a:cubicBezTo>
                  <a:cubicBezTo>
                    <a:pt x="2815" y="127"/>
                    <a:pt x="2805" y="137"/>
                    <a:pt x="2795" y="146"/>
                  </a:cubicBezTo>
                  <a:cubicBezTo>
                    <a:pt x="2793" y="148"/>
                    <a:pt x="2791" y="150"/>
                    <a:pt x="2789" y="152"/>
                  </a:cubicBezTo>
                  <a:cubicBezTo>
                    <a:pt x="2788" y="153"/>
                    <a:pt x="2786" y="155"/>
                    <a:pt x="2784" y="157"/>
                  </a:cubicBezTo>
                  <a:cubicBezTo>
                    <a:pt x="2782" y="159"/>
                    <a:pt x="2780" y="161"/>
                    <a:pt x="2778" y="162"/>
                  </a:cubicBezTo>
                  <a:cubicBezTo>
                    <a:pt x="2775" y="164"/>
                    <a:pt x="2773" y="166"/>
                    <a:pt x="2771" y="168"/>
                  </a:cubicBezTo>
                  <a:cubicBezTo>
                    <a:pt x="2769" y="170"/>
                    <a:pt x="2767" y="171"/>
                    <a:pt x="2766" y="173"/>
                  </a:cubicBezTo>
                  <a:cubicBezTo>
                    <a:pt x="2760" y="178"/>
                    <a:pt x="2754" y="183"/>
                    <a:pt x="2748" y="188"/>
                  </a:cubicBezTo>
                  <a:cubicBezTo>
                    <a:pt x="2746" y="189"/>
                    <a:pt x="2744" y="191"/>
                    <a:pt x="2742" y="193"/>
                  </a:cubicBezTo>
                  <a:cubicBezTo>
                    <a:pt x="2734" y="198"/>
                    <a:pt x="2727" y="204"/>
                    <a:pt x="2720" y="209"/>
                  </a:cubicBezTo>
                  <a:cubicBezTo>
                    <a:pt x="2717" y="211"/>
                    <a:pt x="2714" y="214"/>
                    <a:pt x="2711" y="216"/>
                  </a:cubicBezTo>
                  <a:cubicBezTo>
                    <a:pt x="2702" y="222"/>
                    <a:pt x="2694" y="228"/>
                    <a:pt x="2686" y="233"/>
                  </a:cubicBezTo>
                  <a:cubicBezTo>
                    <a:pt x="2684" y="235"/>
                    <a:pt x="2682" y="236"/>
                    <a:pt x="2680" y="238"/>
                  </a:cubicBezTo>
                  <a:cubicBezTo>
                    <a:pt x="2671" y="244"/>
                    <a:pt x="2662" y="249"/>
                    <a:pt x="2652" y="255"/>
                  </a:cubicBezTo>
                  <a:cubicBezTo>
                    <a:pt x="2650" y="256"/>
                    <a:pt x="2648" y="257"/>
                    <a:pt x="2646" y="258"/>
                  </a:cubicBezTo>
                  <a:cubicBezTo>
                    <a:pt x="2636" y="264"/>
                    <a:pt x="2626" y="270"/>
                    <a:pt x="2616" y="276"/>
                  </a:cubicBezTo>
                  <a:cubicBezTo>
                    <a:pt x="2614" y="277"/>
                    <a:pt x="2613" y="278"/>
                    <a:pt x="2611" y="278"/>
                  </a:cubicBezTo>
                  <a:cubicBezTo>
                    <a:pt x="2605" y="282"/>
                    <a:pt x="2599" y="285"/>
                    <a:pt x="2594" y="287"/>
                  </a:cubicBezTo>
                  <a:cubicBezTo>
                    <a:pt x="2590" y="289"/>
                    <a:pt x="2587" y="291"/>
                    <a:pt x="2584" y="292"/>
                  </a:cubicBezTo>
                  <a:cubicBezTo>
                    <a:pt x="2565" y="302"/>
                    <a:pt x="2545" y="310"/>
                    <a:pt x="2526" y="318"/>
                  </a:cubicBezTo>
                  <a:cubicBezTo>
                    <a:pt x="2524" y="319"/>
                    <a:pt x="2523" y="320"/>
                    <a:pt x="2522" y="320"/>
                  </a:cubicBezTo>
                  <a:cubicBezTo>
                    <a:pt x="2509" y="325"/>
                    <a:pt x="2497" y="330"/>
                    <a:pt x="2484" y="334"/>
                  </a:cubicBezTo>
                  <a:cubicBezTo>
                    <a:pt x="2481" y="335"/>
                    <a:pt x="2478" y="336"/>
                    <a:pt x="2475" y="337"/>
                  </a:cubicBezTo>
                  <a:cubicBezTo>
                    <a:pt x="2474" y="338"/>
                    <a:pt x="2474" y="338"/>
                    <a:pt x="2473" y="338"/>
                  </a:cubicBezTo>
                  <a:cubicBezTo>
                    <a:pt x="2469" y="340"/>
                    <a:pt x="2465" y="341"/>
                    <a:pt x="2461" y="342"/>
                  </a:cubicBezTo>
                  <a:cubicBezTo>
                    <a:pt x="2458" y="343"/>
                    <a:pt x="2455" y="344"/>
                    <a:pt x="2453" y="345"/>
                  </a:cubicBezTo>
                  <a:cubicBezTo>
                    <a:pt x="2450" y="346"/>
                    <a:pt x="2447" y="347"/>
                    <a:pt x="2445" y="347"/>
                  </a:cubicBezTo>
                  <a:cubicBezTo>
                    <a:pt x="2441" y="349"/>
                    <a:pt x="2437" y="350"/>
                    <a:pt x="2433" y="351"/>
                  </a:cubicBezTo>
                  <a:cubicBezTo>
                    <a:pt x="2429" y="352"/>
                    <a:pt x="2426" y="353"/>
                    <a:pt x="2422" y="354"/>
                  </a:cubicBezTo>
                  <a:cubicBezTo>
                    <a:pt x="2417" y="355"/>
                    <a:pt x="2413" y="357"/>
                    <a:pt x="2409" y="358"/>
                  </a:cubicBezTo>
                  <a:cubicBezTo>
                    <a:pt x="2409" y="358"/>
                    <a:pt x="2409" y="358"/>
                    <a:pt x="2409" y="358"/>
                  </a:cubicBezTo>
                  <a:cubicBezTo>
                    <a:pt x="2405" y="359"/>
                    <a:pt x="2402" y="359"/>
                    <a:pt x="2399" y="360"/>
                  </a:cubicBezTo>
                  <a:cubicBezTo>
                    <a:pt x="2398" y="361"/>
                    <a:pt x="2396" y="361"/>
                    <a:pt x="2395" y="361"/>
                  </a:cubicBezTo>
                  <a:cubicBezTo>
                    <a:pt x="2391" y="362"/>
                    <a:pt x="2387" y="363"/>
                    <a:pt x="2383" y="364"/>
                  </a:cubicBezTo>
                  <a:cubicBezTo>
                    <a:pt x="2379" y="365"/>
                    <a:pt x="2375" y="366"/>
                    <a:pt x="2371" y="367"/>
                  </a:cubicBezTo>
                  <a:cubicBezTo>
                    <a:pt x="2370" y="367"/>
                    <a:pt x="2370" y="367"/>
                    <a:pt x="2370" y="367"/>
                  </a:cubicBezTo>
                  <a:cubicBezTo>
                    <a:pt x="2368" y="368"/>
                    <a:pt x="2365" y="369"/>
                    <a:pt x="2363" y="369"/>
                  </a:cubicBezTo>
                  <a:cubicBezTo>
                    <a:pt x="2360" y="370"/>
                    <a:pt x="2358" y="370"/>
                    <a:pt x="2355" y="371"/>
                  </a:cubicBezTo>
                  <a:cubicBezTo>
                    <a:pt x="2352" y="371"/>
                    <a:pt x="2348" y="372"/>
                    <a:pt x="2345" y="373"/>
                  </a:cubicBezTo>
                  <a:cubicBezTo>
                    <a:pt x="2341" y="374"/>
                    <a:pt x="2337" y="375"/>
                    <a:pt x="2332" y="375"/>
                  </a:cubicBezTo>
                  <a:cubicBezTo>
                    <a:pt x="2328" y="376"/>
                    <a:pt x="2324" y="377"/>
                    <a:pt x="2320" y="378"/>
                  </a:cubicBezTo>
                  <a:cubicBezTo>
                    <a:pt x="2310" y="380"/>
                    <a:pt x="2300" y="381"/>
                    <a:pt x="2290" y="383"/>
                  </a:cubicBezTo>
                  <a:cubicBezTo>
                    <a:pt x="2287" y="383"/>
                    <a:pt x="2284" y="384"/>
                    <a:pt x="2282" y="384"/>
                  </a:cubicBezTo>
                  <a:cubicBezTo>
                    <a:pt x="2278" y="385"/>
                    <a:pt x="2274" y="385"/>
                    <a:pt x="2271" y="386"/>
                  </a:cubicBezTo>
                  <a:cubicBezTo>
                    <a:pt x="2268" y="386"/>
                    <a:pt x="2266" y="386"/>
                    <a:pt x="2263" y="387"/>
                  </a:cubicBezTo>
                  <a:cubicBezTo>
                    <a:pt x="2245" y="389"/>
                    <a:pt x="2228" y="391"/>
                    <a:pt x="2211" y="392"/>
                  </a:cubicBezTo>
                  <a:cubicBezTo>
                    <a:pt x="2204" y="393"/>
                    <a:pt x="2197" y="393"/>
                    <a:pt x="2190" y="394"/>
                  </a:cubicBezTo>
                  <a:cubicBezTo>
                    <a:pt x="2170" y="395"/>
                    <a:pt x="2150" y="396"/>
                    <a:pt x="2131" y="397"/>
                  </a:cubicBezTo>
                  <a:cubicBezTo>
                    <a:pt x="2128" y="397"/>
                    <a:pt x="2125" y="397"/>
                    <a:pt x="2122" y="397"/>
                  </a:cubicBezTo>
                  <a:cubicBezTo>
                    <a:pt x="2119" y="397"/>
                    <a:pt x="2117" y="397"/>
                    <a:pt x="2114" y="397"/>
                  </a:cubicBezTo>
                  <a:cubicBezTo>
                    <a:pt x="327" y="397"/>
                    <a:pt x="327" y="397"/>
                    <a:pt x="327" y="397"/>
                  </a:cubicBezTo>
                  <a:cubicBezTo>
                    <a:pt x="59" y="394"/>
                    <a:pt x="0" y="316"/>
                    <a:pt x="0" y="31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880" y="0"/>
                  </a:lnTo>
                  <a:close/>
                </a:path>
              </a:pathLst>
            </a:custGeom>
            <a:gradFill>
              <a:gsLst>
                <a:gs pos="0">
                  <a:srgbClr val="004812"/>
                </a:gs>
                <a:gs pos="100000">
                  <a:srgbClr val="9FCF67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262813" y="393700"/>
              <a:ext cx="1879600" cy="866775"/>
            </a:xfrm>
            <a:custGeom>
              <a:avLst/>
              <a:gdLst>
                <a:gd name="T0" fmla="*/ 0 w 592"/>
                <a:gd name="T1" fmla="*/ 273 h 273"/>
                <a:gd name="T2" fmla="*/ 592 w 592"/>
                <a:gd name="T3" fmla="*/ 0 h 273"/>
                <a:gd name="T4" fmla="*/ 592 w 592"/>
                <a:gd name="T5" fmla="*/ 75 h 273"/>
                <a:gd name="T6" fmla="*/ 0 w 592"/>
                <a:gd name="T7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2" h="273">
                  <a:moveTo>
                    <a:pt x="0" y="273"/>
                  </a:moveTo>
                  <a:cubicBezTo>
                    <a:pt x="0" y="273"/>
                    <a:pt x="420" y="223"/>
                    <a:pt x="592" y="0"/>
                  </a:cubicBezTo>
                  <a:cubicBezTo>
                    <a:pt x="592" y="75"/>
                    <a:pt x="592" y="75"/>
                    <a:pt x="592" y="75"/>
                  </a:cubicBezTo>
                  <a:cubicBezTo>
                    <a:pt x="592" y="75"/>
                    <a:pt x="461" y="226"/>
                    <a:pt x="0" y="273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alpha val="0"/>
                  </a:schemeClr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956301" y="0"/>
              <a:ext cx="3186113" cy="1304925"/>
            </a:xfrm>
            <a:custGeom>
              <a:avLst/>
              <a:gdLst>
                <a:gd name="T0" fmla="*/ 1004 w 1004"/>
                <a:gd name="T1" fmla="*/ 0 h 411"/>
                <a:gd name="T2" fmla="*/ 1004 w 1004"/>
                <a:gd name="T3" fmla="*/ 54 h 411"/>
                <a:gd name="T4" fmla="*/ 954 w 1004"/>
                <a:gd name="T5" fmla="*/ 112 h 411"/>
                <a:gd name="T6" fmla="*/ 948 w 1004"/>
                <a:gd name="T7" fmla="*/ 118 h 411"/>
                <a:gd name="T8" fmla="*/ 919 w 1004"/>
                <a:gd name="T9" fmla="*/ 146 h 411"/>
                <a:gd name="T10" fmla="*/ 913 w 1004"/>
                <a:gd name="T11" fmla="*/ 152 h 411"/>
                <a:gd name="T12" fmla="*/ 908 w 1004"/>
                <a:gd name="T13" fmla="*/ 157 h 411"/>
                <a:gd name="T14" fmla="*/ 902 w 1004"/>
                <a:gd name="T15" fmla="*/ 162 h 411"/>
                <a:gd name="T16" fmla="*/ 895 w 1004"/>
                <a:gd name="T17" fmla="*/ 168 h 411"/>
                <a:gd name="T18" fmla="*/ 890 w 1004"/>
                <a:gd name="T19" fmla="*/ 173 h 411"/>
                <a:gd name="T20" fmla="*/ 872 w 1004"/>
                <a:gd name="T21" fmla="*/ 188 h 411"/>
                <a:gd name="T22" fmla="*/ 866 w 1004"/>
                <a:gd name="T23" fmla="*/ 193 h 411"/>
                <a:gd name="T24" fmla="*/ 844 w 1004"/>
                <a:gd name="T25" fmla="*/ 209 h 411"/>
                <a:gd name="T26" fmla="*/ 835 w 1004"/>
                <a:gd name="T27" fmla="*/ 216 h 411"/>
                <a:gd name="T28" fmla="*/ 810 w 1004"/>
                <a:gd name="T29" fmla="*/ 233 h 411"/>
                <a:gd name="T30" fmla="*/ 804 w 1004"/>
                <a:gd name="T31" fmla="*/ 238 h 411"/>
                <a:gd name="T32" fmla="*/ 776 w 1004"/>
                <a:gd name="T33" fmla="*/ 255 h 411"/>
                <a:gd name="T34" fmla="*/ 770 w 1004"/>
                <a:gd name="T35" fmla="*/ 258 h 411"/>
                <a:gd name="T36" fmla="*/ 740 w 1004"/>
                <a:gd name="T37" fmla="*/ 276 h 411"/>
                <a:gd name="T38" fmla="*/ 735 w 1004"/>
                <a:gd name="T39" fmla="*/ 278 h 411"/>
                <a:gd name="T40" fmla="*/ 718 w 1004"/>
                <a:gd name="T41" fmla="*/ 287 h 411"/>
                <a:gd name="T42" fmla="*/ 708 w 1004"/>
                <a:gd name="T43" fmla="*/ 292 h 411"/>
                <a:gd name="T44" fmla="*/ 650 w 1004"/>
                <a:gd name="T45" fmla="*/ 318 h 411"/>
                <a:gd name="T46" fmla="*/ 646 w 1004"/>
                <a:gd name="T47" fmla="*/ 320 h 411"/>
                <a:gd name="T48" fmla="*/ 608 w 1004"/>
                <a:gd name="T49" fmla="*/ 334 h 411"/>
                <a:gd name="T50" fmla="*/ 599 w 1004"/>
                <a:gd name="T51" fmla="*/ 337 h 411"/>
                <a:gd name="T52" fmla="*/ 597 w 1004"/>
                <a:gd name="T53" fmla="*/ 338 h 411"/>
                <a:gd name="T54" fmla="*/ 585 w 1004"/>
                <a:gd name="T55" fmla="*/ 342 h 411"/>
                <a:gd name="T56" fmla="*/ 577 w 1004"/>
                <a:gd name="T57" fmla="*/ 345 h 411"/>
                <a:gd name="T58" fmla="*/ 569 w 1004"/>
                <a:gd name="T59" fmla="*/ 347 h 411"/>
                <a:gd name="T60" fmla="*/ 557 w 1004"/>
                <a:gd name="T61" fmla="*/ 351 h 411"/>
                <a:gd name="T62" fmla="*/ 546 w 1004"/>
                <a:gd name="T63" fmla="*/ 354 h 411"/>
                <a:gd name="T64" fmla="*/ 533 w 1004"/>
                <a:gd name="T65" fmla="*/ 358 h 411"/>
                <a:gd name="T66" fmla="*/ 533 w 1004"/>
                <a:gd name="T67" fmla="*/ 358 h 411"/>
                <a:gd name="T68" fmla="*/ 523 w 1004"/>
                <a:gd name="T69" fmla="*/ 360 h 411"/>
                <a:gd name="T70" fmla="*/ 519 w 1004"/>
                <a:gd name="T71" fmla="*/ 361 h 411"/>
                <a:gd name="T72" fmla="*/ 507 w 1004"/>
                <a:gd name="T73" fmla="*/ 364 h 411"/>
                <a:gd name="T74" fmla="*/ 495 w 1004"/>
                <a:gd name="T75" fmla="*/ 367 h 411"/>
                <a:gd name="T76" fmla="*/ 494 w 1004"/>
                <a:gd name="T77" fmla="*/ 367 h 411"/>
                <a:gd name="T78" fmla="*/ 487 w 1004"/>
                <a:gd name="T79" fmla="*/ 369 h 411"/>
                <a:gd name="T80" fmla="*/ 479 w 1004"/>
                <a:gd name="T81" fmla="*/ 371 h 411"/>
                <a:gd name="T82" fmla="*/ 469 w 1004"/>
                <a:gd name="T83" fmla="*/ 373 h 411"/>
                <a:gd name="T84" fmla="*/ 456 w 1004"/>
                <a:gd name="T85" fmla="*/ 375 h 411"/>
                <a:gd name="T86" fmla="*/ 444 w 1004"/>
                <a:gd name="T87" fmla="*/ 378 h 411"/>
                <a:gd name="T88" fmla="*/ 414 w 1004"/>
                <a:gd name="T89" fmla="*/ 383 h 411"/>
                <a:gd name="T90" fmla="*/ 406 w 1004"/>
                <a:gd name="T91" fmla="*/ 384 h 411"/>
                <a:gd name="T92" fmla="*/ 395 w 1004"/>
                <a:gd name="T93" fmla="*/ 386 h 411"/>
                <a:gd name="T94" fmla="*/ 387 w 1004"/>
                <a:gd name="T95" fmla="*/ 387 h 411"/>
                <a:gd name="T96" fmla="*/ 335 w 1004"/>
                <a:gd name="T97" fmla="*/ 392 h 411"/>
                <a:gd name="T98" fmla="*/ 314 w 1004"/>
                <a:gd name="T99" fmla="*/ 394 h 411"/>
                <a:gd name="T100" fmla="*/ 255 w 1004"/>
                <a:gd name="T101" fmla="*/ 397 h 411"/>
                <a:gd name="T102" fmla="*/ 246 w 1004"/>
                <a:gd name="T103" fmla="*/ 397 h 411"/>
                <a:gd name="T104" fmla="*/ 236 w 1004"/>
                <a:gd name="T105" fmla="*/ 397 h 411"/>
                <a:gd name="T106" fmla="*/ 213 w 1004"/>
                <a:gd name="T107" fmla="*/ 397 h 411"/>
                <a:gd name="T108" fmla="*/ 0 w 1004"/>
                <a:gd name="T109" fmla="*/ 376 h 411"/>
                <a:gd name="T110" fmla="*/ 916 w 1004"/>
                <a:gd name="T111" fmla="*/ 0 h 411"/>
                <a:gd name="T112" fmla="*/ 1004 w 1004"/>
                <a:gd name="T113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4" h="411">
                  <a:moveTo>
                    <a:pt x="1004" y="0"/>
                  </a:moveTo>
                  <a:cubicBezTo>
                    <a:pt x="1004" y="54"/>
                    <a:pt x="1004" y="54"/>
                    <a:pt x="1004" y="54"/>
                  </a:cubicBezTo>
                  <a:cubicBezTo>
                    <a:pt x="988" y="74"/>
                    <a:pt x="971" y="94"/>
                    <a:pt x="954" y="112"/>
                  </a:cubicBezTo>
                  <a:cubicBezTo>
                    <a:pt x="952" y="114"/>
                    <a:pt x="950" y="116"/>
                    <a:pt x="948" y="118"/>
                  </a:cubicBezTo>
                  <a:cubicBezTo>
                    <a:pt x="939" y="127"/>
                    <a:pt x="929" y="137"/>
                    <a:pt x="919" y="146"/>
                  </a:cubicBezTo>
                  <a:cubicBezTo>
                    <a:pt x="917" y="148"/>
                    <a:pt x="915" y="150"/>
                    <a:pt x="913" y="152"/>
                  </a:cubicBezTo>
                  <a:cubicBezTo>
                    <a:pt x="912" y="153"/>
                    <a:pt x="910" y="155"/>
                    <a:pt x="908" y="157"/>
                  </a:cubicBezTo>
                  <a:cubicBezTo>
                    <a:pt x="906" y="159"/>
                    <a:pt x="904" y="161"/>
                    <a:pt x="902" y="162"/>
                  </a:cubicBezTo>
                  <a:cubicBezTo>
                    <a:pt x="899" y="164"/>
                    <a:pt x="897" y="166"/>
                    <a:pt x="895" y="168"/>
                  </a:cubicBezTo>
                  <a:cubicBezTo>
                    <a:pt x="893" y="170"/>
                    <a:pt x="891" y="171"/>
                    <a:pt x="890" y="173"/>
                  </a:cubicBezTo>
                  <a:cubicBezTo>
                    <a:pt x="884" y="178"/>
                    <a:pt x="878" y="183"/>
                    <a:pt x="872" y="188"/>
                  </a:cubicBezTo>
                  <a:cubicBezTo>
                    <a:pt x="870" y="189"/>
                    <a:pt x="868" y="191"/>
                    <a:pt x="866" y="193"/>
                  </a:cubicBezTo>
                  <a:cubicBezTo>
                    <a:pt x="858" y="198"/>
                    <a:pt x="851" y="204"/>
                    <a:pt x="844" y="209"/>
                  </a:cubicBezTo>
                  <a:cubicBezTo>
                    <a:pt x="841" y="211"/>
                    <a:pt x="838" y="214"/>
                    <a:pt x="835" y="216"/>
                  </a:cubicBezTo>
                  <a:cubicBezTo>
                    <a:pt x="826" y="222"/>
                    <a:pt x="818" y="228"/>
                    <a:pt x="810" y="233"/>
                  </a:cubicBezTo>
                  <a:cubicBezTo>
                    <a:pt x="808" y="235"/>
                    <a:pt x="806" y="236"/>
                    <a:pt x="804" y="238"/>
                  </a:cubicBezTo>
                  <a:cubicBezTo>
                    <a:pt x="795" y="244"/>
                    <a:pt x="786" y="249"/>
                    <a:pt x="776" y="255"/>
                  </a:cubicBezTo>
                  <a:cubicBezTo>
                    <a:pt x="774" y="256"/>
                    <a:pt x="772" y="257"/>
                    <a:pt x="770" y="258"/>
                  </a:cubicBezTo>
                  <a:cubicBezTo>
                    <a:pt x="760" y="264"/>
                    <a:pt x="750" y="270"/>
                    <a:pt x="740" y="276"/>
                  </a:cubicBezTo>
                  <a:cubicBezTo>
                    <a:pt x="738" y="277"/>
                    <a:pt x="737" y="278"/>
                    <a:pt x="735" y="278"/>
                  </a:cubicBezTo>
                  <a:cubicBezTo>
                    <a:pt x="729" y="282"/>
                    <a:pt x="723" y="285"/>
                    <a:pt x="718" y="287"/>
                  </a:cubicBezTo>
                  <a:cubicBezTo>
                    <a:pt x="714" y="289"/>
                    <a:pt x="711" y="291"/>
                    <a:pt x="708" y="292"/>
                  </a:cubicBezTo>
                  <a:cubicBezTo>
                    <a:pt x="689" y="302"/>
                    <a:pt x="669" y="310"/>
                    <a:pt x="650" y="318"/>
                  </a:cubicBezTo>
                  <a:cubicBezTo>
                    <a:pt x="648" y="319"/>
                    <a:pt x="647" y="320"/>
                    <a:pt x="646" y="320"/>
                  </a:cubicBezTo>
                  <a:cubicBezTo>
                    <a:pt x="633" y="325"/>
                    <a:pt x="621" y="330"/>
                    <a:pt x="608" y="334"/>
                  </a:cubicBezTo>
                  <a:cubicBezTo>
                    <a:pt x="605" y="335"/>
                    <a:pt x="602" y="336"/>
                    <a:pt x="599" y="337"/>
                  </a:cubicBezTo>
                  <a:cubicBezTo>
                    <a:pt x="598" y="338"/>
                    <a:pt x="598" y="338"/>
                    <a:pt x="597" y="338"/>
                  </a:cubicBezTo>
                  <a:cubicBezTo>
                    <a:pt x="593" y="340"/>
                    <a:pt x="589" y="341"/>
                    <a:pt x="585" y="342"/>
                  </a:cubicBezTo>
                  <a:cubicBezTo>
                    <a:pt x="582" y="343"/>
                    <a:pt x="579" y="344"/>
                    <a:pt x="577" y="345"/>
                  </a:cubicBezTo>
                  <a:cubicBezTo>
                    <a:pt x="574" y="346"/>
                    <a:pt x="571" y="347"/>
                    <a:pt x="569" y="347"/>
                  </a:cubicBezTo>
                  <a:cubicBezTo>
                    <a:pt x="565" y="349"/>
                    <a:pt x="561" y="350"/>
                    <a:pt x="557" y="351"/>
                  </a:cubicBezTo>
                  <a:cubicBezTo>
                    <a:pt x="553" y="352"/>
                    <a:pt x="550" y="353"/>
                    <a:pt x="546" y="354"/>
                  </a:cubicBezTo>
                  <a:cubicBezTo>
                    <a:pt x="541" y="355"/>
                    <a:pt x="537" y="357"/>
                    <a:pt x="533" y="358"/>
                  </a:cubicBezTo>
                  <a:cubicBezTo>
                    <a:pt x="533" y="358"/>
                    <a:pt x="533" y="358"/>
                    <a:pt x="533" y="358"/>
                  </a:cubicBezTo>
                  <a:cubicBezTo>
                    <a:pt x="529" y="359"/>
                    <a:pt x="526" y="359"/>
                    <a:pt x="523" y="360"/>
                  </a:cubicBezTo>
                  <a:cubicBezTo>
                    <a:pt x="522" y="361"/>
                    <a:pt x="520" y="361"/>
                    <a:pt x="519" y="361"/>
                  </a:cubicBezTo>
                  <a:cubicBezTo>
                    <a:pt x="515" y="362"/>
                    <a:pt x="511" y="363"/>
                    <a:pt x="507" y="364"/>
                  </a:cubicBezTo>
                  <a:cubicBezTo>
                    <a:pt x="503" y="365"/>
                    <a:pt x="499" y="366"/>
                    <a:pt x="495" y="367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2" y="368"/>
                    <a:pt x="489" y="369"/>
                    <a:pt x="487" y="369"/>
                  </a:cubicBezTo>
                  <a:cubicBezTo>
                    <a:pt x="484" y="370"/>
                    <a:pt x="482" y="370"/>
                    <a:pt x="479" y="371"/>
                  </a:cubicBezTo>
                  <a:cubicBezTo>
                    <a:pt x="476" y="371"/>
                    <a:pt x="472" y="372"/>
                    <a:pt x="469" y="373"/>
                  </a:cubicBezTo>
                  <a:cubicBezTo>
                    <a:pt x="465" y="374"/>
                    <a:pt x="461" y="375"/>
                    <a:pt x="456" y="375"/>
                  </a:cubicBezTo>
                  <a:cubicBezTo>
                    <a:pt x="452" y="376"/>
                    <a:pt x="448" y="377"/>
                    <a:pt x="444" y="378"/>
                  </a:cubicBezTo>
                  <a:cubicBezTo>
                    <a:pt x="434" y="380"/>
                    <a:pt x="424" y="381"/>
                    <a:pt x="414" y="383"/>
                  </a:cubicBezTo>
                  <a:cubicBezTo>
                    <a:pt x="411" y="383"/>
                    <a:pt x="408" y="384"/>
                    <a:pt x="406" y="384"/>
                  </a:cubicBezTo>
                  <a:cubicBezTo>
                    <a:pt x="402" y="385"/>
                    <a:pt x="398" y="385"/>
                    <a:pt x="395" y="386"/>
                  </a:cubicBezTo>
                  <a:cubicBezTo>
                    <a:pt x="392" y="386"/>
                    <a:pt x="390" y="386"/>
                    <a:pt x="387" y="387"/>
                  </a:cubicBezTo>
                  <a:cubicBezTo>
                    <a:pt x="369" y="389"/>
                    <a:pt x="352" y="391"/>
                    <a:pt x="335" y="392"/>
                  </a:cubicBezTo>
                  <a:cubicBezTo>
                    <a:pt x="328" y="393"/>
                    <a:pt x="321" y="393"/>
                    <a:pt x="314" y="394"/>
                  </a:cubicBezTo>
                  <a:cubicBezTo>
                    <a:pt x="294" y="395"/>
                    <a:pt x="274" y="396"/>
                    <a:pt x="255" y="397"/>
                  </a:cubicBezTo>
                  <a:cubicBezTo>
                    <a:pt x="252" y="397"/>
                    <a:pt x="249" y="397"/>
                    <a:pt x="246" y="397"/>
                  </a:cubicBezTo>
                  <a:cubicBezTo>
                    <a:pt x="243" y="397"/>
                    <a:pt x="239" y="397"/>
                    <a:pt x="236" y="397"/>
                  </a:cubicBezTo>
                  <a:cubicBezTo>
                    <a:pt x="228" y="397"/>
                    <a:pt x="221" y="397"/>
                    <a:pt x="213" y="397"/>
                  </a:cubicBezTo>
                  <a:cubicBezTo>
                    <a:pt x="91" y="396"/>
                    <a:pt x="6" y="378"/>
                    <a:pt x="0" y="376"/>
                  </a:cubicBezTo>
                  <a:cubicBezTo>
                    <a:pt x="519" y="411"/>
                    <a:pt x="791" y="167"/>
                    <a:pt x="916" y="0"/>
                  </a:cubicBezTo>
                  <a:lnTo>
                    <a:pt x="1004" y="0"/>
                  </a:lnTo>
                  <a:close/>
                </a:path>
              </a:pathLst>
            </a:custGeom>
            <a:gradFill>
              <a:gsLst>
                <a:gs pos="15000">
                  <a:schemeClr val="tx2">
                    <a:alpha val="0"/>
                  </a:schemeClr>
                </a:gs>
                <a:gs pos="100000">
                  <a:schemeClr val="tx2">
                    <a:alpha val="10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588" y="812800"/>
              <a:ext cx="1038225" cy="447675"/>
            </a:xfrm>
            <a:custGeom>
              <a:avLst/>
              <a:gdLst>
                <a:gd name="T0" fmla="*/ 327 w 327"/>
                <a:gd name="T1" fmla="*/ 141 h 141"/>
                <a:gd name="T2" fmla="*/ 0 w 327"/>
                <a:gd name="T3" fmla="*/ 60 h 141"/>
                <a:gd name="T4" fmla="*/ 0 w 327"/>
                <a:gd name="T5" fmla="*/ 0 h 141"/>
                <a:gd name="T6" fmla="*/ 327 w 327"/>
                <a:gd name="T7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141">
                  <a:moveTo>
                    <a:pt x="327" y="141"/>
                  </a:moveTo>
                  <a:cubicBezTo>
                    <a:pt x="59" y="138"/>
                    <a:pt x="0" y="60"/>
                    <a:pt x="0" y="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9" y="137"/>
                    <a:pt x="327" y="141"/>
                  </a:cubicBezTo>
                </a:path>
              </a:pathLst>
            </a:custGeom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>
                    <a:alpha val="30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588" y="485775"/>
              <a:ext cx="1038225" cy="774700"/>
            </a:xfrm>
            <a:custGeom>
              <a:avLst/>
              <a:gdLst>
                <a:gd name="T0" fmla="*/ 327 w 327"/>
                <a:gd name="T1" fmla="*/ 244 h 244"/>
                <a:gd name="T2" fmla="*/ 0 w 327"/>
                <a:gd name="T3" fmla="*/ 163 h 244"/>
                <a:gd name="T4" fmla="*/ 0 w 327"/>
                <a:gd name="T5" fmla="*/ 0 h 244"/>
                <a:gd name="T6" fmla="*/ 327 w 327"/>
                <a:gd name="T7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244">
                  <a:moveTo>
                    <a:pt x="327" y="244"/>
                  </a:moveTo>
                  <a:cubicBezTo>
                    <a:pt x="59" y="241"/>
                    <a:pt x="0" y="163"/>
                    <a:pt x="0" y="16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9" y="236"/>
                    <a:pt x="327" y="244"/>
                  </a:cubicBezTo>
                </a:path>
              </a:pathLst>
            </a:custGeom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>
                    <a:alpha val="30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956301" y="0"/>
              <a:ext cx="3186113" cy="1479550"/>
            </a:xfrm>
            <a:custGeom>
              <a:avLst/>
              <a:gdLst>
                <a:gd name="T0" fmla="*/ 0 w 1004"/>
                <a:gd name="T1" fmla="*/ 376 h 466"/>
                <a:gd name="T2" fmla="*/ 972 w 1004"/>
                <a:gd name="T3" fmla="*/ 0 h 466"/>
                <a:gd name="T4" fmla="*/ 1004 w 1004"/>
                <a:gd name="T5" fmla="*/ 0 h 466"/>
                <a:gd name="T6" fmla="*/ 1004 w 1004"/>
                <a:gd name="T7" fmla="*/ 54 h 466"/>
                <a:gd name="T8" fmla="*/ 954 w 1004"/>
                <a:gd name="T9" fmla="*/ 112 h 466"/>
                <a:gd name="T10" fmla="*/ 948 w 1004"/>
                <a:gd name="T11" fmla="*/ 118 h 466"/>
                <a:gd name="T12" fmla="*/ 919 w 1004"/>
                <a:gd name="T13" fmla="*/ 146 h 466"/>
                <a:gd name="T14" fmla="*/ 913 w 1004"/>
                <a:gd name="T15" fmla="*/ 152 h 466"/>
                <a:gd name="T16" fmla="*/ 908 w 1004"/>
                <a:gd name="T17" fmla="*/ 157 h 466"/>
                <a:gd name="T18" fmla="*/ 902 w 1004"/>
                <a:gd name="T19" fmla="*/ 162 h 466"/>
                <a:gd name="T20" fmla="*/ 895 w 1004"/>
                <a:gd name="T21" fmla="*/ 168 h 466"/>
                <a:gd name="T22" fmla="*/ 890 w 1004"/>
                <a:gd name="T23" fmla="*/ 173 h 466"/>
                <a:gd name="T24" fmla="*/ 872 w 1004"/>
                <a:gd name="T25" fmla="*/ 188 h 466"/>
                <a:gd name="T26" fmla="*/ 866 w 1004"/>
                <a:gd name="T27" fmla="*/ 193 h 466"/>
                <a:gd name="T28" fmla="*/ 844 w 1004"/>
                <a:gd name="T29" fmla="*/ 209 h 466"/>
                <a:gd name="T30" fmla="*/ 835 w 1004"/>
                <a:gd name="T31" fmla="*/ 216 h 466"/>
                <a:gd name="T32" fmla="*/ 810 w 1004"/>
                <a:gd name="T33" fmla="*/ 233 h 466"/>
                <a:gd name="T34" fmla="*/ 804 w 1004"/>
                <a:gd name="T35" fmla="*/ 238 h 466"/>
                <a:gd name="T36" fmla="*/ 776 w 1004"/>
                <a:gd name="T37" fmla="*/ 255 h 466"/>
                <a:gd name="T38" fmla="*/ 770 w 1004"/>
                <a:gd name="T39" fmla="*/ 258 h 466"/>
                <a:gd name="T40" fmla="*/ 740 w 1004"/>
                <a:gd name="T41" fmla="*/ 276 h 466"/>
                <a:gd name="T42" fmla="*/ 735 w 1004"/>
                <a:gd name="T43" fmla="*/ 278 h 466"/>
                <a:gd name="T44" fmla="*/ 718 w 1004"/>
                <a:gd name="T45" fmla="*/ 287 h 466"/>
                <a:gd name="T46" fmla="*/ 708 w 1004"/>
                <a:gd name="T47" fmla="*/ 292 h 466"/>
                <a:gd name="T48" fmla="*/ 650 w 1004"/>
                <a:gd name="T49" fmla="*/ 318 h 466"/>
                <a:gd name="T50" fmla="*/ 646 w 1004"/>
                <a:gd name="T51" fmla="*/ 320 h 466"/>
                <a:gd name="T52" fmla="*/ 608 w 1004"/>
                <a:gd name="T53" fmla="*/ 334 h 466"/>
                <a:gd name="T54" fmla="*/ 599 w 1004"/>
                <a:gd name="T55" fmla="*/ 337 h 466"/>
                <a:gd name="T56" fmla="*/ 597 w 1004"/>
                <a:gd name="T57" fmla="*/ 338 h 466"/>
                <a:gd name="T58" fmla="*/ 585 w 1004"/>
                <a:gd name="T59" fmla="*/ 342 h 466"/>
                <a:gd name="T60" fmla="*/ 577 w 1004"/>
                <a:gd name="T61" fmla="*/ 345 h 466"/>
                <a:gd name="T62" fmla="*/ 569 w 1004"/>
                <a:gd name="T63" fmla="*/ 347 h 466"/>
                <a:gd name="T64" fmla="*/ 557 w 1004"/>
                <a:gd name="T65" fmla="*/ 351 h 466"/>
                <a:gd name="T66" fmla="*/ 546 w 1004"/>
                <a:gd name="T67" fmla="*/ 354 h 466"/>
                <a:gd name="T68" fmla="*/ 533 w 1004"/>
                <a:gd name="T69" fmla="*/ 358 h 466"/>
                <a:gd name="T70" fmla="*/ 533 w 1004"/>
                <a:gd name="T71" fmla="*/ 358 h 466"/>
                <a:gd name="T72" fmla="*/ 523 w 1004"/>
                <a:gd name="T73" fmla="*/ 360 h 466"/>
                <a:gd name="T74" fmla="*/ 519 w 1004"/>
                <a:gd name="T75" fmla="*/ 361 h 466"/>
                <a:gd name="T76" fmla="*/ 507 w 1004"/>
                <a:gd name="T77" fmla="*/ 364 h 466"/>
                <a:gd name="T78" fmla="*/ 495 w 1004"/>
                <a:gd name="T79" fmla="*/ 367 h 466"/>
                <a:gd name="T80" fmla="*/ 494 w 1004"/>
                <a:gd name="T81" fmla="*/ 367 h 466"/>
                <a:gd name="T82" fmla="*/ 487 w 1004"/>
                <a:gd name="T83" fmla="*/ 369 h 466"/>
                <a:gd name="T84" fmla="*/ 479 w 1004"/>
                <a:gd name="T85" fmla="*/ 371 h 466"/>
                <a:gd name="T86" fmla="*/ 469 w 1004"/>
                <a:gd name="T87" fmla="*/ 373 h 466"/>
                <a:gd name="T88" fmla="*/ 456 w 1004"/>
                <a:gd name="T89" fmla="*/ 375 h 466"/>
                <a:gd name="T90" fmla="*/ 444 w 1004"/>
                <a:gd name="T91" fmla="*/ 378 h 466"/>
                <a:gd name="T92" fmla="*/ 414 w 1004"/>
                <a:gd name="T93" fmla="*/ 383 h 466"/>
                <a:gd name="T94" fmla="*/ 406 w 1004"/>
                <a:gd name="T95" fmla="*/ 384 h 466"/>
                <a:gd name="T96" fmla="*/ 395 w 1004"/>
                <a:gd name="T97" fmla="*/ 386 h 466"/>
                <a:gd name="T98" fmla="*/ 387 w 1004"/>
                <a:gd name="T99" fmla="*/ 387 h 466"/>
                <a:gd name="T100" fmla="*/ 335 w 1004"/>
                <a:gd name="T101" fmla="*/ 392 h 466"/>
                <a:gd name="T102" fmla="*/ 314 w 1004"/>
                <a:gd name="T103" fmla="*/ 394 h 466"/>
                <a:gd name="T104" fmla="*/ 255 w 1004"/>
                <a:gd name="T105" fmla="*/ 397 h 466"/>
                <a:gd name="T106" fmla="*/ 246 w 1004"/>
                <a:gd name="T107" fmla="*/ 397 h 466"/>
                <a:gd name="T108" fmla="*/ 236 w 1004"/>
                <a:gd name="T109" fmla="*/ 397 h 466"/>
                <a:gd name="T110" fmla="*/ 213 w 1004"/>
                <a:gd name="T111" fmla="*/ 397 h 466"/>
                <a:gd name="T112" fmla="*/ 0 w 1004"/>
                <a:gd name="T113" fmla="*/ 376 h 466"/>
                <a:gd name="T114" fmla="*/ 0 w 1004"/>
                <a:gd name="T115" fmla="*/ 37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04" h="466">
                  <a:moveTo>
                    <a:pt x="0" y="376"/>
                  </a:moveTo>
                  <a:cubicBezTo>
                    <a:pt x="18" y="379"/>
                    <a:pt x="665" y="466"/>
                    <a:pt x="972" y="0"/>
                  </a:cubicBezTo>
                  <a:cubicBezTo>
                    <a:pt x="1004" y="0"/>
                    <a:pt x="1004" y="0"/>
                    <a:pt x="1004" y="0"/>
                  </a:cubicBezTo>
                  <a:cubicBezTo>
                    <a:pt x="1004" y="54"/>
                    <a:pt x="1004" y="54"/>
                    <a:pt x="1004" y="54"/>
                  </a:cubicBezTo>
                  <a:cubicBezTo>
                    <a:pt x="988" y="74"/>
                    <a:pt x="971" y="94"/>
                    <a:pt x="954" y="112"/>
                  </a:cubicBezTo>
                  <a:cubicBezTo>
                    <a:pt x="952" y="114"/>
                    <a:pt x="950" y="116"/>
                    <a:pt x="948" y="118"/>
                  </a:cubicBezTo>
                  <a:cubicBezTo>
                    <a:pt x="939" y="127"/>
                    <a:pt x="929" y="137"/>
                    <a:pt x="919" y="146"/>
                  </a:cubicBezTo>
                  <a:cubicBezTo>
                    <a:pt x="917" y="148"/>
                    <a:pt x="915" y="150"/>
                    <a:pt x="913" y="152"/>
                  </a:cubicBezTo>
                  <a:cubicBezTo>
                    <a:pt x="912" y="153"/>
                    <a:pt x="910" y="155"/>
                    <a:pt x="908" y="157"/>
                  </a:cubicBezTo>
                  <a:cubicBezTo>
                    <a:pt x="906" y="159"/>
                    <a:pt x="904" y="161"/>
                    <a:pt x="902" y="162"/>
                  </a:cubicBezTo>
                  <a:cubicBezTo>
                    <a:pt x="899" y="164"/>
                    <a:pt x="897" y="166"/>
                    <a:pt x="895" y="168"/>
                  </a:cubicBezTo>
                  <a:cubicBezTo>
                    <a:pt x="893" y="170"/>
                    <a:pt x="891" y="171"/>
                    <a:pt x="890" y="173"/>
                  </a:cubicBezTo>
                  <a:cubicBezTo>
                    <a:pt x="884" y="178"/>
                    <a:pt x="878" y="183"/>
                    <a:pt x="872" y="188"/>
                  </a:cubicBezTo>
                  <a:cubicBezTo>
                    <a:pt x="870" y="189"/>
                    <a:pt x="868" y="191"/>
                    <a:pt x="866" y="193"/>
                  </a:cubicBezTo>
                  <a:cubicBezTo>
                    <a:pt x="858" y="198"/>
                    <a:pt x="851" y="204"/>
                    <a:pt x="844" y="209"/>
                  </a:cubicBezTo>
                  <a:cubicBezTo>
                    <a:pt x="841" y="211"/>
                    <a:pt x="838" y="214"/>
                    <a:pt x="835" y="216"/>
                  </a:cubicBezTo>
                  <a:cubicBezTo>
                    <a:pt x="826" y="222"/>
                    <a:pt x="818" y="228"/>
                    <a:pt x="810" y="233"/>
                  </a:cubicBezTo>
                  <a:cubicBezTo>
                    <a:pt x="808" y="235"/>
                    <a:pt x="806" y="236"/>
                    <a:pt x="804" y="238"/>
                  </a:cubicBezTo>
                  <a:cubicBezTo>
                    <a:pt x="795" y="244"/>
                    <a:pt x="786" y="249"/>
                    <a:pt x="776" y="255"/>
                  </a:cubicBezTo>
                  <a:cubicBezTo>
                    <a:pt x="774" y="256"/>
                    <a:pt x="772" y="257"/>
                    <a:pt x="770" y="258"/>
                  </a:cubicBezTo>
                  <a:cubicBezTo>
                    <a:pt x="760" y="264"/>
                    <a:pt x="750" y="270"/>
                    <a:pt x="740" y="276"/>
                  </a:cubicBezTo>
                  <a:cubicBezTo>
                    <a:pt x="738" y="277"/>
                    <a:pt x="737" y="278"/>
                    <a:pt x="735" y="278"/>
                  </a:cubicBezTo>
                  <a:cubicBezTo>
                    <a:pt x="729" y="282"/>
                    <a:pt x="723" y="285"/>
                    <a:pt x="718" y="287"/>
                  </a:cubicBezTo>
                  <a:cubicBezTo>
                    <a:pt x="714" y="289"/>
                    <a:pt x="711" y="291"/>
                    <a:pt x="708" y="292"/>
                  </a:cubicBezTo>
                  <a:cubicBezTo>
                    <a:pt x="689" y="302"/>
                    <a:pt x="669" y="310"/>
                    <a:pt x="650" y="318"/>
                  </a:cubicBezTo>
                  <a:cubicBezTo>
                    <a:pt x="648" y="319"/>
                    <a:pt x="647" y="320"/>
                    <a:pt x="646" y="320"/>
                  </a:cubicBezTo>
                  <a:cubicBezTo>
                    <a:pt x="633" y="325"/>
                    <a:pt x="621" y="330"/>
                    <a:pt x="608" y="334"/>
                  </a:cubicBezTo>
                  <a:cubicBezTo>
                    <a:pt x="605" y="335"/>
                    <a:pt x="602" y="336"/>
                    <a:pt x="599" y="337"/>
                  </a:cubicBezTo>
                  <a:cubicBezTo>
                    <a:pt x="598" y="338"/>
                    <a:pt x="598" y="338"/>
                    <a:pt x="597" y="338"/>
                  </a:cubicBezTo>
                  <a:cubicBezTo>
                    <a:pt x="593" y="340"/>
                    <a:pt x="589" y="341"/>
                    <a:pt x="585" y="342"/>
                  </a:cubicBezTo>
                  <a:cubicBezTo>
                    <a:pt x="582" y="343"/>
                    <a:pt x="579" y="344"/>
                    <a:pt x="577" y="345"/>
                  </a:cubicBezTo>
                  <a:cubicBezTo>
                    <a:pt x="574" y="346"/>
                    <a:pt x="571" y="347"/>
                    <a:pt x="569" y="347"/>
                  </a:cubicBezTo>
                  <a:cubicBezTo>
                    <a:pt x="565" y="349"/>
                    <a:pt x="561" y="350"/>
                    <a:pt x="557" y="351"/>
                  </a:cubicBezTo>
                  <a:cubicBezTo>
                    <a:pt x="553" y="352"/>
                    <a:pt x="550" y="353"/>
                    <a:pt x="546" y="354"/>
                  </a:cubicBezTo>
                  <a:cubicBezTo>
                    <a:pt x="541" y="355"/>
                    <a:pt x="537" y="357"/>
                    <a:pt x="533" y="358"/>
                  </a:cubicBezTo>
                  <a:cubicBezTo>
                    <a:pt x="533" y="358"/>
                    <a:pt x="533" y="358"/>
                    <a:pt x="533" y="358"/>
                  </a:cubicBezTo>
                  <a:cubicBezTo>
                    <a:pt x="529" y="359"/>
                    <a:pt x="526" y="359"/>
                    <a:pt x="523" y="360"/>
                  </a:cubicBezTo>
                  <a:cubicBezTo>
                    <a:pt x="522" y="361"/>
                    <a:pt x="520" y="361"/>
                    <a:pt x="519" y="361"/>
                  </a:cubicBezTo>
                  <a:cubicBezTo>
                    <a:pt x="515" y="362"/>
                    <a:pt x="511" y="363"/>
                    <a:pt x="507" y="364"/>
                  </a:cubicBezTo>
                  <a:cubicBezTo>
                    <a:pt x="503" y="365"/>
                    <a:pt x="499" y="366"/>
                    <a:pt x="495" y="367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2" y="368"/>
                    <a:pt x="489" y="369"/>
                    <a:pt x="487" y="369"/>
                  </a:cubicBezTo>
                  <a:cubicBezTo>
                    <a:pt x="484" y="370"/>
                    <a:pt x="482" y="370"/>
                    <a:pt x="479" y="371"/>
                  </a:cubicBezTo>
                  <a:cubicBezTo>
                    <a:pt x="476" y="371"/>
                    <a:pt x="472" y="372"/>
                    <a:pt x="469" y="373"/>
                  </a:cubicBezTo>
                  <a:cubicBezTo>
                    <a:pt x="465" y="374"/>
                    <a:pt x="461" y="375"/>
                    <a:pt x="456" y="375"/>
                  </a:cubicBezTo>
                  <a:cubicBezTo>
                    <a:pt x="452" y="376"/>
                    <a:pt x="448" y="377"/>
                    <a:pt x="444" y="378"/>
                  </a:cubicBezTo>
                  <a:cubicBezTo>
                    <a:pt x="434" y="380"/>
                    <a:pt x="424" y="381"/>
                    <a:pt x="414" y="383"/>
                  </a:cubicBezTo>
                  <a:cubicBezTo>
                    <a:pt x="411" y="383"/>
                    <a:pt x="408" y="384"/>
                    <a:pt x="406" y="384"/>
                  </a:cubicBezTo>
                  <a:cubicBezTo>
                    <a:pt x="402" y="385"/>
                    <a:pt x="398" y="385"/>
                    <a:pt x="395" y="386"/>
                  </a:cubicBezTo>
                  <a:cubicBezTo>
                    <a:pt x="392" y="386"/>
                    <a:pt x="390" y="386"/>
                    <a:pt x="387" y="387"/>
                  </a:cubicBezTo>
                  <a:cubicBezTo>
                    <a:pt x="369" y="389"/>
                    <a:pt x="352" y="391"/>
                    <a:pt x="335" y="392"/>
                  </a:cubicBezTo>
                  <a:cubicBezTo>
                    <a:pt x="328" y="393"/>
                    <a:pt x="321" y="393"/>
                    <a:pt x="314" y="394"/>
                  </a:cubicBezTo>
                  <a:cubicBezTo>
                    <a:pt x="294" y="395"/>
                    <a:pt x="274" y="396"/>
                    <a:pt x="255" y="397"/>
                  </a:cubicBezTo>
                  <a:cubicBezTo>
                    <a:pt x="252" y="397"/>
                    <a:pt x="249" y="397"/>
                    <a:pt x="246" y="397"/>
                  </a:cubicBezTo>
                  <a:cubicBezTo>
                    <a:pt x="243" y="397"/>
                    <a:pt x="239" y="397"/>
                    <a:pt x="236" y="397"/>
                  </a:cubicBezTo>
                  <a:cubicBezTo>
                    <a:pt x="228" y="397"/>
                    <a:pt x="221" y="397"/>
                    <a:pt x="213" y="397"/>
                  </a:cubicBezTo>
                  <a:cubicBezTo>
                    <a:pt x="91" y="396"/>
                    <a:pt x="6" y="378"/>
                    <a:pt x="0" y="376"/>
                  </a:cubicBezTo>
                  <a:cubicBezTo>
                    <a:pt x="0" y="376"/>
                    <a:pt x="0" y="376"/>
                    <a:pt x="0" y="376"/>
                  </a:cubicBezTo>
                </a:path>
              </a:pathLst>
            </a:custGeom>
            <a:gradFill>
              <a:gsLst>
                <a:gs pos="15000">
                  <a:schemeClr val="tx2">
                    <a:alpha val="0"/>
                  </a:schemeClr>
                </a:gs>
                <a:gs pos="100000">
                  <a:schemeClr val="tx2">
                    <a:alpha val="10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39533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167">
          <p15:clr>
            <a:srgbClr val="F26B43"/>
          </p15:clr>
        </p15:guide>
        <p15:guide id="2" pos="51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 36">
            <a:extLst>
              <a:ext uri="{FF2B5EF4-FFF2-40B4-BE49-F238E27FC236}">
                <a16:creationId xmlns:a16="http://schemas.microsoft.com/office/drawing/2014/main" id="{28C52298-E17E-43B1-A69F-254319DE6740}"/>
              </a:ext>
            </a:extLst>
          </p:cNvPr>
          <p:cNvSpPr/>
          <p:nvPr/>
        </p:nvSpPr>
        <p:spPr>
          <a:xfrm>
            <a:off x="2883743" y="3256842"/>
            <a:ext cx="674371" cy="9012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60%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D8BA0967-780C-480D-8DF9-6AC6FE2D4642}"/>
              </a:ext>
            </a:extLst>
          </p:cNvPr>
          <p:cNvSpPr/>
          <p:nvPr/>
        </p:nvSpPr>
        <p:spPr>
          <a:xfrm>
            <a:off x="7522929" y="4041552"/>
            <a:ext cx="674371" cy="62337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20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86C33873-C5C4-4B94-9478-1B1C1282B476}"/>
              </a:ext>
            </a:extLst>
          </p:cNvPr>
          <p:cNvSpPr/>
          <p:nvPr/>
        </p:nvSpPr>
        <p:spPr>
          <a:xfrm>
            <a:off x="6106657" y="2710666"/>
            <a:ext cx="674371" cy="11695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80%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BF59B698-2CA2-4497-A0D4-2A1F93F076D1}"/>
              </a:ext>
            </a:extLst>
          </p:cNvPr>
          <p:cNvSpPr/>
          <p:nvPr/>
        </p:nvSpPr>
        <p:spPr>
          <a:xfrm>
            <a:off x="8976779" y="3690962"/>
            <a:ext cx="674371" cy="6233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30%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5E639A0C-8605-4E86-9DA6-A28B5AF430CD}"/>
              </a:ext>
            </a:extLst>
          </p:cNvPr>
          <p:cNvSpPr/>
          <p:nvPr/>
        </p:nvSpPr>
        <p:spPr>
          <a:xfrm>
            <a:off x="10453227" y="4158084"/>
            <a:ext cx="674371" cy="5068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15%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5E00C58-E7CB-43F2-9B68-0A96B7CC5C1D}"/>
              </a:ext>
            </a:extLst>
          </p:cNvPr>
          <p:cNvSpPr/>
          <p:nvPr/>
        </p:nvSpPr>
        <p:spPr>
          <a:xfrm>
            <a:off x="4570513" y="4041551"/>
            <a:ext cx="674371" cy="58398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20%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A84BAF9-4E0E-41DD-A955-4797C2D5FE98}"/>
              </a:ext>
            </a:extLst>
          </p:cNvPr>
          <p:cNvSpPr/>
          <p:nvPr/>
        </p:nvSpPr>
        <p:spPr>
          <a:xfrm>
            <a:off x="1289245" y="3779149"/>
            <a:ext cx="674371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25%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5D247D-7A11-4D18-A31B-93BB567E3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1" y="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sz="4000" b="1" dirty="0"/>
              <a:t>Auf dem Weg zum datengetriebenen Unternehmen:</a:t>
            </a:r>
            <a:br>
              <a:rPr lang="de-DE" sz="4000" b="1" dirty="0"/>
            </a:br>
            <a:r>
              <a:rPr lang="de-DE" sz="4000" b="1" dirty="0"/>
              <a:t>KPIs zur Messung von Fortschritt und Erfolg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3F3FCE-A3B4-4DB3-84A5-9AFDDF259799}"/>
              </a:ext>
            </a:extLst>
          </p:cNvPr>
          <p:cNvSpPr/>
          <p:nvPr/>
        </p:nvSpPr>
        <p:spPr>
          <a:xfrm>
            <a:off x="1279792" y="2211316"/>
            <a:ext cx="674371" cy="271442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17CDD60-CD60-4416-AD8A-EF6A6FB28072}"/>
              </a:ext>
            </a:extLst>
          </p:cNvPr>
          <p:cNvSpPr txBox="1"/>
          <p:nvPr/>
        </p:nvSpPr>
        <p:spPr>
          <a:xfrm>
            <a:off x="1066504" y="1493174"/>
            <a:ext cx="1097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b="1" dirty="0">
                <a:solidFill>
                  <a:prstClr val="black"/>
                </a:solidFill>
                <a:latin typeface="Calibri"/>
              </a:rPr>
              <a:t>Agilität steigern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38826CA-2FA2-47F3-BE10-8EC6F6971D54}"/>
              </a:ext>
            </a:extLst>
          </p:cNvPr>
          <p:cNvSpPr/>
          <p:nvPr/>
        </p:nvSpPr>
        <p:spPr>
          <a:xfrm>
            <a:off x="2873921" y="2211315"/>
            <a:ext cx="674371" cy="271442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2945E66-5772-464E-9DA5-8C0E7E88BEB9}"/>
              </a:ext>
            </a:extLst>
          </p:cNvPr>
          <p:cNvSpPr/>
          <p:nvPr/>
        </p:nvSpPr>
        <p:spPr>
          <a:xfrm>
            <a:off x="4563517" y="2202816"/>
            <a:ext cx="674371" cy="271442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BA22B8F-5C90-4C30-A00C-E67C95833D37}"/>
              </a:ext>
            </a:extLst>
          </p:cNvPr>
          <p:cNvSpPr/>
          <p:nvPr/>
        </p:nvSpPr>
        <p:spPr>
          <a:xfrm>
            <a:off x="6086821" y="2211315"/>
            <a:ext cx="674371" cy="271442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D90A3FD-6CED-4BEC-92EF-EA57AF51213A}"/>
              </a:ext>
            </a:extLst>
          </p:cNvPr>
          <p:cNvSpPr/>
          <p:nvPr/>
        </p:nvSpPr>
        <p:spPr>
          <a:xfrm>
            <a:off x="7508937" y="2222178"/>
            <a:ext cx="674371" cy="271442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1CA16D-599F-4A0E-BF4F-A6E955C443E1}"/>
              </a:ext>
            </a:extLst>
          </p:cNvPr>
          <p:cNvSpPr/>
          <p:nvPr/>
        </p:nvSpPr>
        <p:spPr>
          <a:xfrm>
            <a:off x="8952753" y="2222178"/>
            <a:ext cx="674371" cy="271442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B36F2F1-60FC-42C9-A254-BD98AEFB1CC9}"/>
              </a:ext>
            </a:extLst>
          </p:cNvPr>
          <p:cNvSpPr/>
          <p:nvPr/>
        </p:nvSpPr>
        <p:spPr>
          <a:xfrm>
            <a:off x="10471541" y="2211315"/>
            <a:ext cx="674371" cy="271442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FE79BED-BA91-4030-AEF1-A4F3240A1F44}"/>
              </a:ext>
            </a:extLst>
          </p:cNvPr>
          <p:cNvSpPr txBox="1"/>
          <p:nvPr/>
        </p:nvSpPr>
        <p:spPr>
          <a:xfrm>
            <a:off x="2622889" y="1491149"/>
            <a:ext cx="1234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b="1" dirty="0">
                <a:solidFill>
                  <a:prstClr val="black"/>
                </a:solidFill>
                <a:latin typeface="Calibri"/>
              </a:rPr>
              <a:t>Analytisch denken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363D8BD-9BEE-41C8-A30B-7AA95985E25E}"/>
              </a:ext>
            </a:extLst>
          </p:cNvPr>
          <p:cNvSpPr txBox="1"/>
          <p:nvPr/>
        </p:nvSpPr>
        <p:spPr>
          <a:xfrm>
            <a:off x="4247015" y="1493174"/>
            <a:ext cx="125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b="1" dirty="0">
                <a:solidFill>
                  <a:prstClr val="black"/>
                </a:solidFill>
                <a:latin typeface="Calibri"/>
              </a:rPr>
              <a:t>Integration fördern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CE14477-4D72-4DFF-BEA7-4F3C8CC38A42}"/>
              </a:ext>
            </a:extLst>
          </p:cNvPr>
          <p:cNvSpPr txBox="1"/>
          <p:nvPr/>
        </p:nvSpPr>
        <p:spPr>
          <a:xfrm>
            <a:off x="5645448" y="1377402"/>
            <a:ext cx="1486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b="1" dirty="0">
                <a:solidFill>
                  <a:prstClr val="black"/>
                </a:solidFill>
                <a:latin typeface="Calibri"/>
              </a:rPr>
              <a:t>Kunden-orientierung leben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5A557C7-02A9-4006-9239-8081133BB3C7}"/>
              </a:ext>
            </a:extLst>
          </p:cNvPr>
          <p:cNvSpPr txBox="1"/>
          <p:nvPr/>
        </p:nvSpPr>
        <p:spPr>
          <a:xfrm>
            <a:off x="7274745" y="1435629"/>
            <a:ext cx="1162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b="1" dirty="0">
                <a:solidFill>
                  <a:prstClr val="black"/>
                </a:solidFill>
                <a:latin typeface="Calibri"/>
              </a:rPr>
              <a:t>Neugierig sein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2B766E1-6509-412F-A7F4-D609B8A6AD08}"/>
              </a:ext>
            </a:extLst>
          </p:cNvPr>
          <p:cNvSpPr txBox="1"/>
          <p:nvPr/>
        </p:nvSpPr>
        <p:spPr>
          <a:xfrm>
            <a:off x="8566501" y="1435628"/>
            <a:ext cx="140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b="1" dirty="0">
                <a:solidFill>
                  <a:prstClr val="black"/>
                </a:solidFill>
                <a:latin typeface="Calibri"/>
              </a:rPr>
              <a:t>Storytelling beherrschen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8851D90-6858-4782-823A-8E93CC0CDAC2}"/>
              </a:ext>
            </a:extLst>
          </p:cNvPr>
          <p:cNvSpPr txBox="1"/>
          <p:nvPr/>
        </p:nvSpPr>
        <p:spPr>
          <a:xfrm>
            <a:off x="9871943" y="1435629"/>
            <a:ext cx="1873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b="1" dirty="0">
                <a:solidFill>
                  <a:prstClr val="black"/>
                </a:solidFill>
                <a:latin typeface="Calibri"/>
              </a:rPr>
              <a:t>Unternehmerisch handeln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CADF58A-1BB0-4392-B83B-0EAF2BAE7474}"/>
              </a:ext>
            </a:extLst>
          </p:cNvPr>
          <p:cNvSpPr txBox="1"/>
          <p:nvPr/>
        </p:nvSpPr>
        <p:spPr>
          <a:xfrm>
            <a:off x="776293" y="5020356"/>
            <a:ext cx="1511199" cy="91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333" dirty="0">
                <a:solidFill>
                  <a:prstClr val="black"/>
                </a:solidFill>
                <a:latin typeface="Calibri"/>
              </a:rPr>
              <a:t>% der Mitarbeiter, die im Agilen Management geschult wurden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8895273-5F7A-4E19-AB89-BDA6EA900B18}"/>
              </a:ext>
            </a:extLst>
          </p:cNvPr>
          <p:cNvSpPr txBox="1"/>
          <p:nvPr/>
        </p:nvSpPr>
        <p:spPr>
          <a:xfrm>
            <a:off x="2435038" y="5020991"/>
            <a:ext cx="1552137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333" dirty="0">
                <a:solidFill>
                  <a:prstClr val="black"/>
                </a:solidFill>
                <a:latin typeface="Calibri"/>
              </a:rPr>
              <a:t>% der Mitarbeiter, die Daten-Treiberbäume und analytische Modelle einsetzen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1F5BC19-5147-44A5-ADD8-B113D74353AB}"/>
              </a:ext>
            </a:extLst>
          </p:cNvPr>
          <p:cNvSpPr txBox="1"/>
          <p:nvPr/>
        </p:nvSpPr>
        <p:spPr>
          <a:xfrm>
            <a:off x="4133724" y="5020991"/>
            <a:ext cx="1486376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333" dirty="0">
                <a:solidFill>
                  <a:prstClr val="black"/>
                </a:solidFill>
                <a:latin typeface="Calibri"/>
              </a:rPr>
              <a:t>% der Projekte, bei denen der Kunde abteilungs-übergreifend im Mittelpunkt steht 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22B16B2-ABE9-45C2-8D96-69A8ACE5AD95}"/>
              </a:ext>
            </a:extLst>
          </p:cNvPr>
          <p:cNvSpPr txBox="1"/>
          <p:nvPr/>
        </p:nvSpPr>
        <p:spPr>
          <a:xfrm>
            <a:off x="5660562" y="5020993"/>
            <a:ext cx="1456151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333" dirty="0">
                <a:solidFill>
                  <a:prstClr val="black"/>
                </a:solidFill>
                <a:latin typeface="Calibri"/>
              </a:rPr>
              <a:t>% der Kunden, die digital über personalisierte Maßnahmen erreicht werden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4416268-F72B-473A-B930-11E0901DE709}"/>
              </a:ext>
            </a:extLst>
          </p:cNvPr>
          <p:cNvSpPr txBox="1"/>
          <p:nvPr/>
        </p:nvSpPr>
        <p:spPr>
          <a:xfrm>
            <a:off x="7238551" y="5020992"/>
            <a:ext cx="1234440" cy="70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333" dirty="0">
                <a:solidFill>
                  <a:prstClr val="black"/>
                </a:solidFill>
                <a:latin typeface="Calibri"/>
              </a:rPr>
              <a:t>Anzahl der Data-Discovery Projekte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AAF0D82-DF6A-4CAA-B2FF-7AB872CC33A1}"/>
              </a:ext>
            </a:extLst>
          </p:cNvPr>
          <p:cNvSpPr txBox="1"/>
          <p:nvPr/>
        </p:nvSpPr>
        <p:spPr>
          <a:xfrm>
            <a:off x="8511943" y="5020994"/>
            <a:ext cx="1511199" cy="91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333" dirty="0">
                <a:solidFill>
                  <a:prstClr val="black"/>
                </a:solidFill>
                <a:latin typeface="Calibri"/>
              </a:rPr>
              <a:t>% der Mitarbeiter, die Data-Storytelling beherrschen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B20E937-1C91-4E6A-B476-7F37303E6667}"/>
              </a:ext>
            </a:extLst>
          </p:cNvPr>
          <p:cNvSpPr txBox="1"/>
          <p:nvPr/>
        </p:nvSpPr>
        <p:spPr>
          <a:xfrm>
            <a:off x="10197754" y="5024370"/>
            <a:ext cx="1511199" cy="70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333" dirty="0">
                <a:solidFill>
                  <a:prstClr val="black"/>
                </a:solidFill>
                <a:latin typeface="Calibri"/>
              </a:rPr>
              <a:t>% der Umsätze über neue Geschäftsmodelle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A4D91AE-1B7D-4822-AA17-8DBCE3AF34EC}"/>
              </a:ext>
            </a:extLst>
          </p:cNvPr>
          <p:cNvSpPr/>
          <p:nvPr/>
        </p:nvSpPr>
        <p:spPr>
          <a:xfrm>
            <a:off x="1289245" y="4302370"/>
            <a:ext cx="674371" cy="6233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15%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4273154-1EDA-4F96-B8F8-16B53DCAAA30}"/>
              </a:ext>
            </a:extLst>
          </p:cNvPr>
          <p:cNvSpPr txBox="1"/>
          <p:nvPr/>
        </p:nvSpPr>
        <p:spPr>
          <a:xfrm>
            <a:off x="303063" y="4440867"/>
            <a:ext cx="762132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Heute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B3366E6-1D99-42EE-87C7-2AC73B158BBE}"/>
              </a:ext>
            </a:extLst>
          </p:cNvPr>
          <p:cNvSpPr txBox="1"/>
          <p:nvPr/>
        </p:nvSpPr>
        <p:spPr>
          <a:xfrm>
            <a:off x="79603" y="3817110"/>
            <a:ext cx="109728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Ziel 2020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9368E3C0-ED96-419E-B1B7-05EFFBE91327}"/>
              </a:ext>
            </a:extLst>
          </p:cNvPr>
          <p:cNvSpPr/>
          <p:nvPr/>
        </p:nvSpPr>
        <p:spPr>
          <a:xfrm>
            <a:off x="2872372" y="4129426"/>
            <a:ext cx="674371" cy="7963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18%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C0B8888-8DE0-4D7D-99E7-EEE03842859F}"/>
              </a:ext>
            </a:extLst>
          </p:cNvPr>
          <p:cNvSpPr/>
          <p:nvPr/>
        </p:nvSpPr>
        <p:spPr>
          <a:xfrm>
            <a:off x="4583160" y="4605286"/>
            <a:ext cx="674371" cy="3119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sz="1600" b="1" dirty="0">
                <a:solidFill>
                  <a:prstClr val="black"/>
                </a:solidFill>
                <a:latin typeface="Calibri"/>
              </a:rPr>
              <a:t>5%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E9F3BBD5-5788-4810-A352-31A6DABC7146}"/>
              </a:ext>
            </a:extLst>
          </p:cNvPr>
          <p:cNvSpPr/>
          <p:nvPr/>
        </p:nvSpPr>
        <p:spPr>
          <a:xfrm>
            <a:off x="6066985" y="3880215"/>
            <a:ext cx="674371" cy="10455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30%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A76C6062-E784-4F0D-9A57-642822C55CFC}"/>
              </a:ext>
            </a:extLst>
          </p:cNvPr>
          <p:cNvSpPr/>
          <p:nvPr/>
        </p:nvSpPr>
        <p:spPr>
          <a:xfrm>
            <a:off x="7508937" y="4665785"/>
            <a:ext cx="674371" cy="27168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sz="1600" b="1" dirty="0">
                <a:solidFill>
                  <a:prstClr val="black"/>
                </a:solidFill>
                <a:latin typeface="Calibri"/>
              </a:rPr>
              <a:t>5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4AB9CBA3-7952-48B9-84F4-F8812760CD34}"/>
              </a:ext>
            </a:extLst>
          </p:cNvPr>
          <p:cNvSpPr/>
          <p:nvPr/>
        </p:nvSpPr>
        <p:spPr>
          <a:xfrm>
            <a:off x="8981180" y="4302370"/>
            <a:ext cx="674371" cy="6233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b="1" dirty="0">
                <a:solidFill>
                  <a:prstClr val="black"/>
                </a:solidFill>
                <a:latin typeface="Calibri"/>
              </a:rPr>
              <a:t>10%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084685CE-5F73-44D4-B768-21D6C5F973B9}"/>
              </a:ext>
            </a:extLst>
          </p:cNvPr>
          <p:cNvSpPr/>
          <p:nvPr/>
        </p:nvSpPr>
        <p:spPr>
          <a:xfrm>
            <a:off x="10471541" y="4664924"/>
            <a:ext cx="674371" cy="27254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de-DE" sz="1600" b="1" dirty="0">
                <a:solidFill>
                  <a:prstClr val="black"/>
                </a:solidFill>
                <a:latin typeface="Calibri"/>
              </a:rPr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3914073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Breitbild</PresentationFormat>
  <Paragraphs>38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 Black</vt:lpstr>
      <vt:lpstr>Office Theme</vt:lpstr>
      <vt:lpstr>Auf dem Weg zum datengetriebenen Unternehmen: KPIs zur Messung von Fortschritt und Erfolg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 dem Weg zum datengetriebenen Unternehmen: KPIs zur Messung von Fortschritt und Erfolg</dc:title>
  <dc:creator>Lutz Klaus</dc:creator>
  <cp:lastModifiedBy>Lutz Klaus</cp:lastModifiedBy>
  <cp:revision>1</cp:revision>
  <dcterms:created xsi:type="dcterms:W3CDTF">2019-01-21T07:46:12Z</dcterms:created>
  <dcterms:modified xsi:type="dcterms:W3CDTF">2019-01-21T07:48:18Z</dcterms:modified>
</cp:coreProperties>
</file>